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6" r:id="rId2"/>
    <p:sldId id="257" r:id="rId3"/>
    <p:sldId id="258" r:id="rId4"/>
    <p:sldId id="283" r:id="rId5"/>
    <p:sldId id="260" r:id="rId6"/>
    <p:sldId id="261" r:id="rId7"/>
    <p:sldId id="262" r:id="rId8"/>
    <p:sldId id="263" r:id="rId9"/>
    <p:sldId id="264" r:id="rId10"/>
    <p:sldId id="265" r:id="rId11"/>
    <p:sldId id="266" r:id="rId12"/>
    <p:sldId id="267" r:id="rId13"/>
    <p:sldId id="284" r:id="rId14"/>
    <p:sldId id="268" r:id="rId15"/>
    <p:sldId id="269" r:id="rId16"/>
    <p:sldId id="285" r:id="rId17"/>
    <p:sldId id="270" r:id="rId18"/>
    <p:sldId id="271" r:id="rId19"/>
    <p:sldId id="272" r:id="rId20"/>
    <p:sldId id="273" r:id="rId21"/>
    <p:sldId id="286" r:id="rId22"/>
    <p:sldId id="274" r:id="rId23"/>
    <p:sldId id="275" r:id="rId24"/>
    <p:sldId id="279" r:id="rId25"/>
    <p:sldId id="276" r:id="rId26"/>
    <p:sldId id="281" r:id="rId27"/>
    <p:sldId id="278" r:id="rId28"/>
    <p:sldId id="287"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15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05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77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23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42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688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68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74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4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9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8/5/2024</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60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8/5/2024</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9783082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803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71D50-F5EF-869B-FF72-D9F82CB6610D}"/>
              </a:ext>
            </a:extLst>
          </p:cNvPr>
          <p:cNvSpPr>
            <a:spLocks noGrp="1"/>
          </p:cNvSpPr>
          <p:nvPr>
            <p:ph type="ctrTitle"/>
          </p:nvPr>
        </p:nvSpPr>
        <p:spPr>
          <a:xfrm>
            <a:off x="1500136" y="590062"/>
            <a:ext cx="5141964" cy="2838938"/>
          </a:xfrm>
        </p:spPr>
        <p:txBody>
          <a:bodyPr>
            <a:normAutofit/>
          </a:bodyPr>
          <a:lstStyle/>
          <a:p>
            <a:r>
              <a:rPr lang="en-GB" sz="5400">
                <a:solidFill>
                  <a:schemeClr val="bg1"/>
                </a:solidFill>
              </a:rPr>
              <a:t>Belfast Region Music Board</a:t>
            </a:r>
          </a:p>
        </p:txBody>
      </p:sp>
      <p:pic>
        <p:nvPicPr>
          <p:cNvPr id="4" name="Picture 2" descr="A colorful lines in a white background&#10;&#10;Description automatically generated">
            <a:extLst>
              <a:ext uri="{FF2B5EF4-FFF2-40B4-BE49-F238E27FC236}">
                <a16:creationId xmlns:a16="http://schemas.microsoft.com/office/drawing/2014/main" id="{F1D64225-ECDD-4DB5-6324-2B6B706AC064}"/>
              </a:ext>
            </a:extLst>
          </p:cNvPr>
          <p:cNvPicPr>
            <a:picLocks noChangeAspect="1"/>
          </p:cNvPicPr>
          <p:nvPr/>
        </p:nvPicPr>
        <p:blipFill rotWithShape="1">
          <a:blip r:embed="rId2"/>
          <a:srcRect l="25935" r="28205" b="-1"/>
          <a:stretch/>
        </p:blipFill>
        <p:spPr>
          <a:xfrm>
            <a:off x="7480300" y="10"/>
            <a:ext cx="4711700" cy="6857990"/>
          </a:xfrm>
          <a:prstGeom prst="rect">
            <a:avLst/>
          </a:prstGeom>
        </p:spPr>
      </p:pic>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50520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851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6452C1-FDC1-1139-4ED8-52EF7C7DCF29}"/>
              </a:ext>
            </a:extLst>
          </p:cNvPr>
          <p:cNvSpPr>
            <a:spLocks noGrp="1"/>
          </p:cNvSpPr>
          <p:nvPr>
            <p:ph type="title"/>
          </p:nvPr>
        </p:nvSpPr>
        <p:spPr>
          <a:xfrm>
            <a:off x="6534149" y="501652"/>
            <a:ext cx="4362451" cy="727074"/>
          </a:xfrm>
        </p:spPr>
        <p:txBody>
          <a:bodyPr anchor="b">
            <a:noAutofit/>
          </a:bodyPr>
          <a:lstStyle/>
          <a:p>
            <a:r>
              <a:rPr lang="en-GB" sz="2000" u="sng" dirty="0"/>
              <a:t>Cheylene Murphy - Freelance Musician</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red dress&#10;&#10;Description automatically generated">
            <a:extLst>
              <a:ext uri="{FF2B5EF4-FFF2-40B4-BE49-F238E27FC236}">
                <a16:creationId xmlns:a16="http://schemas.microsoft.com/office/drawing/2014/main" id="{25BFF167-177F-9535-119D-29854E161BA5}"/>
              </a:ext>
            </a:extLst>
          </p:cNvPr>
          <p:cNvPicPr>
            <a:picLocks noChangeAspect="1"/>
          </p:cNvPicPr>
          <p:nvPr/>
        </p:nvPicPr>
        <p:blipFill rotWithShape="1">
          <a:blip r:embed="rId2">
            <a:extLst>
              <a:ext uri="{28A0092B-C50C-407E-A947-70E740481C1C}">
                <a14:useLocalDpi xmlns:a14="http://schemas.microsoft.com/office/drawing/2010/main" val="0"/>
              </a:ext>
            </a:extLst>
          </a:blip>
          <a:srcRect l="12045" r="18292" b="-3"/>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41318B64-3BAA-DF22-9B02-B1C7884E8FA3}"/>
              </a:ext>
            </a:extLst>
          </p:cNvPr>
          <p:cNvSpPr>
            <a:spLocks noGrp="1"/>
          </p:cNvSpPr>
          <p:nvPr>
            <p:ph idx="1"/>
          </p:nvPr>
        </p:nvSpPr>
        <p:spPr>
          <a:xfrm>
            <a:off x="6498013" y="1960122"/>
            <a:ext cx="4434721" cy="3710427"/>
          </a:xfrm>
        </p:spPr>
        <p:txBody>
          <a:bodyPr anchor="t">
            <a:normAutofit lnSpcReduction="10000"/>
          </a:bodyPr>
          <a:lstStyle/>
          <a:p>
            <a:pPr marL="0" indent="0">
              <a:buNone/>
            </a:pPr>
            <a:r>
              <a:rPr lang="en-GB" sz="1800" dirty="0"/>
              <a:t>Cheylene Murphy is a songwriter, producer and musician primarily known for her NI Music Prize nominated art-pop duo Beauty Sleep. Having contributed to songs, recordings and performances with many Belfast bands including Wonder Villains, Hex Hue, CATALAN! and Pleasure Beach, Cheylene has had international success with the music she has created, touring the globe appearing at festivals such as SXSW, The Great Escape and Electric Picnic, gaining over a million streams and receiving daytime radio play on the likes of BBC Radio One and 6Music.</a:t>
            </a:r>
            <a:endParaRPr lang="en-US" sz="1800" dirty="0"/>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3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B3AEA-0E81-60B0-40C2-2A39B77911EE}"/>
              </a:ext>
            </a:extLst>
          </p:cNvPr>
          <p:cNvSpPr>
            <a:spLocks noGrp="1"/>
          </p:cNvSpPr>
          <p:nvPr>
            <p:ph type="title"/>
          </p:nvPr>
        </p:nvSpPr>
        <p:spPr>
          <a:xfrm>
            <a:off x="6392583" y="299509"/>
            <a:ext cx="4694517" cy="782531"/>
          </a:xfrm>
        </p:spPr>
        <p:txBody>
          <a:bodyPr anchor="b">
            <a:normAutofit/>
          </a:bodyPr>
          <a:lstStyle/>
          <a:p>
            <a:r>
              <a:rPr lang="en-GB" sz="2000" u="sng" dirty="0"/>
              <a:t>Claire Kieran - </a:t>
            </a:r>
            <a:r>
              <a:rPr lang="en-GB" sz="2000" u="sng" dirty="0" err="1"/>
              <a:t>Oifigeach</a:t>
            </a:r>
            <a:r>
              <a:rPr lang="en-GB" sz="2000" u="sng" dirty="0"/>
              <a:t> </a:t>
            </a:r>
            <a:r>
              <a:rPr lang="en-GB" sz="2000" u="sng" dirty="0" err="1"/>
              <a:t>Imeachtaí</a:t>
            </a:r>
            <a:r>
              <a:rPr lang="en-GB" sz="2000" u="sng" dirty="0"/>
              <a:t> at An </a:t>
            </a:r>
            <a:r>
              <a:rPr lang="en-GB" sz="2000" u="sng" dirty="0" err="1"/>
              <a:t>Droichead</a:t>
            </a:r>
            <a:endParaRPr lang="en-GB" sz="2000" u="sng" dirty="0"/>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miling at camera&#10;&#10;Description automatically generated">
            <a:extLst>
              <a:ext uri="{FF2B5EF4-FFF2-40B4-BE49-F238E27FC236}">
                <a16:creationId xmlns:a16="http://schemas.microsoft.com/office/drawing/2014/main" id="{C67EB8E0-5F52-CA05-4446-01F5B7F4CFEE}"/>
              </a:ext>
            </a:extLst>
          </p:cNvPr>
          <p:cNvPicPr>
            <a:picLocks noChangeAspect="1"/>
          </p:cNvPicPr>
          <p:nvPr/>
        </p:nvPicPr>
        <p:blipFill rotWithShape="1">
          <a:blip r:embed="rId2">
            <a:extLst>
              <a:ext uri="{28A0092B-C50C-407E-A947-70E740481C1C}">
                <a14:useLocalDpi xmlns:a14="http://schemas.microsoft.com/office/drawing/2010/main" val="0"/>
              </a:ext>
            </a:extLst>
          </a:blip>
          <a:srcRect t="5305" r="-1" b="-1"/>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A10A82CB-4E9A-8C02-AE65-469CE170EAF3}"/>
              </a:ext>
            </a:extLst>
          </p:cNvPr>
          <p:cNvSpPr>
            <a:spLocks noGrp="1"/>
          </p:cNvSpPr>
          <p:nvPr>
            <p:ph idx="1"/>
          </p:nvPr>
        </p:nvSpPr>
        <p:spPr>
          <a:xfrm>
            <a:off x="6392583" y="1432560"/>
            <a:ext cx="4914432" cy="4923789"/>
          </a:xfrm>
        </p:spPr>
        <p:txBody>
          <a:bodyPr anchor="t">
            <a:normAutofit fontScale="85000" lnSpcReduction="10000"/>
          </a:bodyPr>
          <a:lstStyle/>
          <a:p>
            <a:pPr marL="0" indent="0">
              <a:buNone/>
            </a:pPr>
            <a:r>
              <a:rPr lang="en-GB" sz="1800" dirty="0"/>
              <a:t>Claire is the Arts Events Officer in An </a:t>
            </a:r>
            <a:r>
              <a:rPr lang="en-GB" sz="1800" dirty="0" err="1"/>
              <a:t>Droichead</a:t>
            </a:r>
            <a:r>
              <a:rPr lang="en-GB" sz="1800" dirty="0"/>
              <a:t>, the leading Irish language and cultural centre in South Belfast. Here she manages the year-round events programme and the annual festivals which present some of the finest musicians and artists working in traditional music today both in Ireland and internationally. </a:t>
            </a:r>
          </a:p>
          <a:p>
            <a:pPr marL="0" indent="0">
              <a:buNone/>
            </a:pPr>
            <a:r>
              <a:rPr lang="en-GB" sz="1800" dirty="0"/>
              <a:t>During her time at An </a:t>
            </a:r>
            <a:r>
              <a:rPr lang="en-GB" sz="1800" dirty="0" err="1"/>
              <a:t>Droichead</a:t>
            </a:r>
            <a:r>
              <a:rPr lang="en-GB" sz="1800" dirty="0"/>
              <a:t>, Claire established the first Belfast Traditional Music Trail which has become a major tourism product in Belfast and has become one of Tourism NI’s Embrace a Giant Spirit brand signifiers for the global launch in 2019. In addition, she has expanded the scope of the arts activities undertaken by An </a:t>
            </a:r>
            <a:r>
              <a:rPr lang="en-GB" sz="1800" dirty="0" err="1"/>
              <a:t>Droichead</a:t>
            </a:r>
            <a:r>
              <a:rPr lang="en-GB" sz="1800" dirty="0"/>
              <a:t> to encompass other elements of the tradition, including visual arts and composition. </a:t>
            </a:r>
          </a:p>
          <a:p>
            <a:pPr marL="0" indent="0">
              <a:buNone/>
            </a:pPr>
            <a:r>
              <a:rPr lang="en-GB" sz="1800" dirty="0"/>
              <a:t>Prior to her work at An </a:t>
            </a:r>
            <a:r>
              <a:rPr lang="en-GB" sz="1800" dirty="0" err="1"/>
              <a:t>Droichead</a:t>
            </a:r>
            <a:r>
              <a:rPr lang="en-GB" sz="1800" dirty="0"/>
              <a:t>, Claire spent several years working as an Irish Language teacher and as a primary teacher within the </a:t>
            </a:r>
            <a:r>
              <a:rPr lang="en-GB" sz="1800" dirty="0" err="1"/>
              <a:t>irish</a:t>
            </a:r>
            <a:r>
              <a:rPr lang="en-GB" sz="1800" dirty="0"/>
              <a:t> medium education sector. Claire was on the judging panel for BBC Radio 2 Folk awards and was a member of the steering group or the Belfast UNESCO city of music bid. </a:t>
            </a:r>
            <a:endParaRPr lang="en-US" sz="1800" dirty="0"/>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97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047B0-C7B7-6CA8-A794-06D2FE490AF1}"/>
              </a:ext>
            </a:extLst>
          </p:cNvPr>
          <p:cNvSpPr>
            <a:spLocks noGrp="1"/>
          </p:cNvSpPr>
          <p:nvPr>
            <p:ph type="title"/>
          </p:nvPr>
        </p:nvSpPr>
        <p:spPr>
          <a:xfrm>
            <a:off x="6383403" y="406401"/>
            <a:ext cx="4599267" cy="534669"/>
          </a:xfrm>
        </p:spPr>
        <p:txBody>
          <a:bodyPr anchor="b">
            <a:noAutofit/>
          </a:bodyPr>
          <a:lstStyle/>
          <a:p>
            <a:r>
              <a:rPr lang="en-GB" sz="2000" u="sng" dirty="0"/>
              <a:t>Glenn Millar - Musician, podcast host and author of Made to Parade</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glasses and a sweater&#10;&#10;Description automatically generated">
            <a:extLst>
              <a:ext uri="{FF2B5EF4-FFF2-40B4-BE49-F238E27FC236}">
                <a16:creationId xmlns:a16="http://schemas.microsoft.com/office/drawing/2014/main" id="{A9D847A0-83C9-9B6F-060C-146D03B71A1F}"/>
              </a:ext>
            </a:extLst>
          </p:cNvPr>
          <p:cNvPicPr>
            <a:picLocks noChangeAspect="1"/>
          </p:cNvPicPr>
          <p:nvPr/>
        </p:nvPicPr>
        <p:blipFill rotWithShape="1">
          <a:blip r:embed="rId2">
            <a:extLst>
              <a:ext uri="{28A0092B-C50C-407E-A947-70E740481C1C}">
                <a14:useLocalDpi xmlns:a14="http://schemas.microsoft.com/office/drawing/2010/main" val="0"/>
              </a:ext>
            </a:extLst>
          </a:blip>
          <a:srcRect l="17031" r="27282"/>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EBA49E5A-B80F-2DA3-BC47-C6E562A8547E}"/>
              </a:ext>
            </a:extLst>
          </p:cNvPr>
          <p:cNvSpPr>
            <a:spLocks noGrp="1"/>
          </p:cNvSpPr>
          <p:nvPr>
            <p:ph idx="1"/>
          </p:nvPr>
        </p:nvSpPr>
        <p:spPr>
          <a:xfrm>
            <a:off x="6059054" y="1036320"/>
            <a:ext cx="5247957" cy="5659755"/>
          </a:xfrm>
        </p:spPr>
        <p:txBody>
          <a:bodyPr anchor="t">
            <a:normAutofit fontScale="77500" lnSpcReduction="20000"/>
          </a:bodyPr>
          <a:lstStyle/>
          <a:p>
            <a:pPr marL="0" indent="0">
              <a:buNone/>
            </a:pPr>
            <a:r>
              <a:rPr lang="en-GB" sz="1800" dirty="0"/>
              <a:t>(1/2)</a:t>
            </a:r>
            <a:br>
              <a:rPr lang="en-GB" sz="1800" dirty="0"/>
            </a:br>
            <a:br>
              <a:rPr lang="en-GB" sz="1800" dirty="0"/>
            </a:br>
            <a:r>
              <a:rPr lang="en-GB" sz="1800" dirty="0"/>
              <a:t>I have had close to a lifelong dedication to the arts, I believe I have left my mark on the world of local traditional music and voluntary theatre through multifaceted talents and commitment to promoting the positive understanding of community arts. </a:t>
            </a:r>
          </a:p>
          <a:p>
            <a:pPr marL="0" indent="0">
              <a:buNone/>
            </a:pPr>
            <a:r>
              <a:rPr lang="en-GB" sz="1800" dirty="0"/>
              <a:t>With a career spanning over four decades, I began my arts artistic journey as a member of a flute band, embarking on an 41-year tenure. This dedication led me to become a Flute Band League All Ireland Champion, and a multiple Northern Ireland Bands Association Melody Grade Champion. </a:t>
            </a:r>
          </a:p>
          <a:p>
            <a:pPr marL="0" indent="0">
              <a:buNone/>
            </a:pPr>
            <a:r>
              <a:rPr lang="en-GB" sz="1800" dirty="0"/>
              <a:t>Beyond these instrumental accomplishments, I have demonstrated an ability to bring artistic visions to life, through serving as the Technical Director for the Heel and Ankle Community Theatre Company, infusing expertise and creative vision into every production. </a:t>
            </a:r>
          </a:p>
          <a:p>
            <a:pPr marL="0" indent="0">
              <a:buNone/>
            </a:pPr>
            <a:r>
              <a:rPr lang="en-GB" sz="1800" dirty="0"/>
              <a:t>Not content with simply conducting, I extended my artistic reach as a composer, arranger, and educator for the </a:t>
            </a:r>
            <a:r>
              <a:rPr lang="en-GB" sz="1800" dirty="0" err="1"/>
              <a:t>Ballymacarrett</a:t>
            </a:r>
            <a:r>
              <a:rPr lang="en-GB" sz="1800" dirty="0"/>
              <a:t> Defenders and Pride of the Raven Flute bands. I have crafted original pieces, tailored for parade and indoor competitions. These compositions, born from a deep understanding of the craft, breathed new life into these band's repertoires. </a:t>
            </a:r>
          </a:p>
          <a:p>
            <a:pPr marL="0" indent="0">
              <a:buNone/>
            </a:pPr>
            <a:r>
              <a:rPr lang="en-GB" sz="1800" dirty="0"/>
              <a:t>I was part of the team that co-wrote the captivating original play, "Flutes, Flags &amp; Flames," in collaboration with Heel and Ankle. This dynamic production not only provided me with the opportunity to act, but also to craft sound effects, incidental music, and visuals. Theses contributions added a new layer of depth and emotion to the performance. </a:t>
            </a:r>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572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047B0-C7B7-6CA8-A794-06D2FE490AF1}"/>
              </a:ext>
            </a:extLst>
          </p:cNvPr>
          <p:cNvSpPr>
            <a:spLocks noGrp="1"/>
          </p:cNvSpPr>
          <p:nvPr>
            <p:ph type="title"/>
          </p:nvPr>
        </p:nvSpPr>
        <p:spPr>
          <a:xfrm>
            <a:off x="6383403" y="406401"/>
            <a:ext cx="4599267" cy="534669"/>
          </a:xfrm>
        </p:spPr>
        <p:txBody>
          <a:bodyPr anchor="b">
            <a:noAutofit/>
          </a:bodyPr>
          <a:lstStyle/>
          <a:p>
            <a:r>
              <a:rPr lang="en-GB" sz="2000" u="sng" dirty="0"/>
              <a:t>Glenn Millar - Musician, podcast host and author of Made to Parade</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glasses and a sweater&#10;&#10;Description automatically generated">
            <a:extLst>
              <a:ext uri="{FF2B5EF4-FFF2-40B4-BE49-F238E27FC236}">
                <a16:creationId xmlns:a16="http://schemas.microsoft.com/office/drawing/2014/main" id="{A9D847A0-83C9-9B6F-060C-146D03B71A1F}"/>
              </a:ext>
            </a:extLst>
          </p:cNvPr>
          <p:cNvPicPr>
            <a:picLocks noChangeAspect="1"/>
          </p:cNvPicPr>
          <p:nvPr/>
        </p:nvPicPr>
        <p:blipFill rotWithShape="1">
          <a:blip r:embed="rId2">
            <a:extLst>
              <a:ext uri="{28A0092B-C50C-407E-A947-70E740481C1C}">
                <a14:useLocalDpi xmlns:a14="http://schemas.microsoft.com/office/drawing/2010/main" val="0"/>
              </a:ext>
            </a:extLst>
          </a:blip>
          <a:srcRect l="17031" r="27282"/>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EBA49E5A-B80F-2DA3-BC47-C6E562A8547E}"/>
              </a:ext>
            </a:extLst>
          </p:cNvPr>
          <p:cNvSpPr>
            <a:spLocks noGrp="1"/>
          </p:cNvSpPr>
          <p:nvPr>
            <p:ph idx="1"/>
          </p:nvPr>
        </p:nvSpPr>
        <p:spPr>
          <a:xfrm>
            <a:off x="6059054" y="1036320"/>
            <a:ext cx="5247957" cy="5659755"/>
          </a:xfrm>
        </p:spPr>
        <p:txBody>
          <a:bodyPr anchor="t">
            <a:normAutofit fontScale="85000" lnSpcReduction="20000"/>
          </a:bodyPr>
          <a:lstStyle/>
          <a:p>
            <a:pPr marL="0" indent="0">
              <a:buNone/>
            </a:pPr>
            <a:r>
              <a:rPr lang="en-GB" sz="1800" dirty="0"/>
              <a:t>(2/2)</a:t>
            </a:r>
            <a:br>
              <a:rPr lang="en-GB" sz="1800" dirty="0"/>
            </a:br>
            <a:br>
              <a:rPr lang="en-GB" sz="1800" dirty="0"/>
            </a:br>
            <a:r>
              <a:rPr lang="en-GB" sz="1800" dirty="0"/>
              <a:t>I have also dedicated my talents to the cause of peace and reconciliation. Through involvement with Beyond Skin, I have facilitated workshops that harnessed the power of the arts to engage young people in meaningful dialogue. </a:t>
            </a:r>
          </a:p>
          <a:p>
            <a:pPr marL="0" indent="0">
              <a:buNone/>
            </a:pPr>
            <a:r>
              <a:rPr lang="en-GB" sz="1800" dirty="0"/>
              <a:t>By using music and other artistic forms, helped create an environment where diverse voices could be heard, fostering understanding and harmony among participants. I am committed to using art as a catalyst for positive change and played a role as a founding member of the #artsdialogue group, empowering young people to utilise their artistic abilities to create a platform for dialogue, using art as a medium for bridging divides and fostering mutual respect. </a:t>
            </a:r>
          </a:p>
          <a:p>
            <a:pPr marL="0" indent="0">
              <a:buNone/>
            </a:pPr>
            <a:r>
              <a:rPr lang="en-GB" sz="1800" dirty="0"/>
              <a:t>I have also been involved with numerous Beyond Skin projects, including Marching Metal, World Music Day, and World Youth Day. </a:t>
            </a:r>
          </a:p>
          <a:p>
            <a:pPr marL="0" indent="0">
              <a:buNone/>
            </a:pPr>
            <a:r>
              <a:rPr lang="en-GB" sz="1800" dirty="0"/>
              <a:t>These collaborations on these have demonstrated my ability to transcend cultural boundaries, spreading messages of unity and understanding through their artistic expression. </a:t>
            </a:r>
          </a:p>
          <a:p>
            <a:pPr marL="0" indent="0">
              <a:buNone/>
            </a:pPr>
            <a:r>
              <a:rPr lang="en-GB" sz="1800" dirty="0"/>
              <a:t>Through the mediums of podcasting, live streaming and television productions for my own artistic venture ‘Made to Parade’ I have been harnessing the power of positive narratives to foster understanding of cultural art expressions and build relationships with a desire to maintain a solid sense of community.</a:t>
            </a:r>
            <a:endParaRPr lang="en-US" sz="1800" dirty="0"/>
          </a:p>
          <a:p>
            <a:pPr marL="0" indent="0">
              <a:buNone/>
            </a:pPr>
            <a:r>
              <a:rPr lang="en-GB" sz="1800" dirty="0"/>
              <a:t>. </a:t>
            </a:r>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28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33652-9D67-DE56-27B0-795CCC11F952}"/>
              </a:ext>
            </a:extLst>
          </p:cNvPr>
          <p:cNvSpPr>
            <a:spLocks noGrp="1"/>
          </p:cNvSpPr>
          <p:nvPr>
            <p:ph type="title"/>
          </p:nvPr>
        </p:nvSpPr>
        <p:spPr>
          <a:xfrm>
            <a:off x="6412091" y="501652"/>
            <a:ext cx="4532134" cy="631824"/>
          </a:xfrm>
        </p:spPr>
        <p:txBody>
          <a:bodyPr anchor="b">
            <a:noAutofit/>
          </a:bodyPr>
          <a:lstStyle/>
          <a:p>
            <a:r>
              <a:rPr lang="en-GB" sz="2000" u="sng" dirty="0"/>
              <a:t>Jenny Kirkwood - Music Therapist, British Association for Music Therapy (BAMT)</a:t>
            </a:r>
          </a:p>
        </p:txBody>
      </p:sp>
      <p:sp>
        <p:nvSpPr>
          <p:cNvPr id="19"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taking a selfie in front of a body of water&#10;&#10;Description automatically generated">
            <a:extLst>
              <a:ext uri="{FF2B5EF4-FFF2-40B4-BE49-F238E27FC236}">
                <a16:creationId xmlns:a16="http://schemas.microsoft.com/office/drawing/2014/main" id="{9F3F0DF9-908D-BC54-8D61-7B82DC65F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27" y="746125"/>
            <a:ext cx="4024312" cy="5365749"/>
          </a:xfrm>
          <a:prstGeom prst="rect">
            <a:avLst/>
          </a:prstGeom>
        </p:spPr>
      </p:pic>
      <p:sp>
        <p:nvSpPr>
          <p:cNvPr id="20" name="Content Placeholder 8">
            <a:extLst>
              <a:ext uri="{FF2B5EF4-FFF2-40B4-BE49-F238E27FC236}">
                <a16:creationId xmlns:a16="http://schemas.microsoft.com/office/drawing/2014/main" id="{F86A5F0E-6C5E-8751-08DF-441235105322}"/>
              </a:ext>
            </a:extLst>
          </p:cNvPr>
          <p:cNvSpPr>
            <a:spLocks noGrp="1"/>
          </p:cNvSpPr>
          <p:nvPr>
            <p:ph idx="1"/>
          </p:nvPr>
        </p:nvSpPr>
        <p:spPr>
          <a:xfrm>
            <a:off x="6392583" y="1733550"/>
            <a:ext cx="4799292" cy="4622799"/>
          </a:xfrm>
        </p:spPr>
        <p:txBody>
          <a:bodyPr anchor="t">
            <a:normAutofit fontScale="77500" lnSpcReduction="20000"/>
          </a:bodyPr>
          <a:lstStyle/>
          <a:p>
            <a:pPr marL="0" indent="0">
              <a:buNone/>
            </a:pPr>
            <a:r>
              <a:rPr lang="en-GB" sz="1800" dirty="0"/>
              <a:t>I am a music therapist, and worked for a Belfast-based music therapy charity for 12 years in a range of health, education and community settings. As a music therapist, I used music through improvisation, composition, and listening to support people of all ages and backgrounds to work towards their individual therapeutic or wellbeing goals. I have a degree in music (1999) and a Master’s in Music Therapy (2015). </a:t>
            </a:r>
          </a:p>
          <a:p>
            <a:pPr marL="0" indent="0">
              <a:buNone/>
            </a:pPr>
            <a:r>
              <a:rPr lang="en-GB" sz="1800" dirty="0"/>
              <a:t>I am a member of the Board of Trustees of the British Association for Music Therapy, which is the UK professional body for music therapy, and it is related to this role that I am part of the Belfast Region Music Board. </a:t>
            </a:r>
          </a:p>
          <a:p>
            <a:pPr marL="0" indent="0">
              <a:buNone/>
            </a:pPr>
            <a:r>
              <a:rPr lang="en-GB" sz="1800" dirty="0"/>
              <a:t>Since 2019 I have worked for the Public Health Agency in a wider healthcare role involving Northern Ireland-wide service improvement projects, currently in children’s emotional health and wellbeing. This has given me comprehensive knowledge of public health, population health, and the social determinants of health, among other areas.</a:t>
            </a:r>
          </a:p>
          <a:p>
            <a:pPr marL="0" indent="0">
              <a:buNone/>
            </a:pPr>
            <a:r>
              <a:rPr lang="en-GB" sz="1800" dirty="0"/>
              <a:t>Outside of work I spend a lot of my time managing the social lives of my two teenage sons, but I also enjoy all things Italian, reading, drawing, crocheting, singing in choirs, playing piano, clarinet and guitar at a (very) amateur level and walking by the sea while litter picking.</a:t>
            </a:r>
          </a:p>
          <a:p>
            <a:pPr marL="0" indent="0">
              <a:buNone/>
            </a:pPr>
            <a:endParaRPr lang="en-GB" sz="1800" dirty="0"/>
          </a:p>
          <a:p>
            <a:pPr marL="0" indent="0">
              <a:buNone/>
            </a:pPr>
            <a:endParaRPr lang="en-US" sz="1800" dirty="0"/>
          </a:p>
        </p:txBody>
      </p:sp>
      <p:cxnSp>
        <p:nvCxnSpPr>
          <p:cNvPr id="21"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951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88E31-C1AD-A967-5A63-BEFDA19F25BA}"/>
              </a:ext>
            </a:extLst>
          </p:cNvPr>
          <p:cNvSpPr>
            <a:spLocks noGrp="1"/>
          </p:cNvSpPr>
          <p:nvPr>
            <p:ph type="title"/>
          </p:nvPr>
        </p:nvSpPr>
        <p:spPr>
          <a:xfrm>
            <a:off x="6412091" y="501651"/>
            <a:ext cx="5015851" cy="612774"/>
          </a:xfrm>
        </p:spPr>
        <p:txBody>
          <a:bodyPr anchor="b">
            <a:noAutofit/>
          </a:bodyPr>
          <a:lstStyle/>
          <a:p>
            <a:r>
              <a:rPr lang="en-GB" sz="2000" u="sng" dirty="0"/>
              <a:t>Joe Dougan - Director, TSW Management / The Limelight / Shine / </a:t>
            </a:r>
            <a:r>
              <a:rPr lang="en-GB" sz="2000" u="sng" dirty="0" err="1"/>
              <a:t>Belsonic</a:t>
            </a:r>
            <a:endParaRPr lang="en-GB" sz="2000" u="sng" dirty="0"/>
          </a:p>
        </p:txBody>
      </p:sp>
      <p:sp>
        <p:nvSpPr>
          <p:cNvPr id="22"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posters&#10;&#10;Description automatically generated">
            <a:extLst>
              <a:ext uri="{FF2B5EF4-FFF2-40B4-BE49-F238E27FC236}">
                <a16:creationId xmlns:a16="http://schemas.microsoft.com/office/drawing/2014/main" id="{FFDDBAFE-EFA0-55F6-81F4-354A877D8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54" y="845079"/>
            <a:ext cx="4263468" cy="5167841"/>
          </a:xfrm>
          <a:prstGeom prst="rect">
            <a:avLst/>
          </a:prstGeom>
        </p:spPr>
      </p:pic>
      <p:sp>
        <p:nvSpPr>
          <p:cNvPr id="23" name="Content Placeholder 8">
            <a:extLst>
              <a:ext uri="{FF2B5EF4-FFF2-40B4-BE49-F238E27FC236}">
                <a16:creationId xmlns:a16="http://schemas.microsoft.com/office/drawing/2014/main" id="{4BF48CCF-7B32-CE7F-FDFE-F822C7023FBE}"/>
              </a:ext>
            </a:extLst>
          </p:cNvPr>
          <p:cNvSpPr>
            <a:spLocks noGrp="1"/>
          </p:cNvSpPr>
          <p:nvPr>
            <p:ph idx="1"/>
          </p:nvPr>
        </p:nvSpPr>
        <p:spPr>
          <a:xfrm>
            <a:off x="6392583" y="1323976"/>
            <a:ext cx="5035359" cy="5032374"/>
          </a:xfrm>
        </p:spPr>
        <p:txBody>
          <a:bodyPr anchor="t">
            <a:normAutofit fontScale="92500" lnSpcReduction="10000"/>
          </a:bodyPr>
          <a:lstStyle/>
          <a:p>
            <a:pPr marL="0" indent="0">
              <a:buNone/>
            </a:pPr>
            <a:r>
              <a:rPr lang="en-GB" sz="1800" dirty="0"/>
              <a:t>(1/2)</a:t>
            </a:r>
            <a:br>
              <a:rPr lang="en-GB" sz="1800" dirty="0"/>
            </a:br>
            <a:br>
              <a:rPr lang="en-GB" sz="1800" dirty="0"/>
            </a:br>
            <a:r>
              <a:rPr lang="en-GB" sz="1800" dirty="0"/>
              <a:t>Joe Dougan is a Concert Promoter based in Belfast. He began a career in the music industry in 1999 as a musician, performing locally and internationally with a variety of N.I. based acts. For the last 20 years he’s been organising &amp; promoting concerts in the city, encompassing international and NI acts. He is a Director at Shine, the concert promotions company behind The Limelight venues in Belfast, The Academy venues in Dublin, The Telegraph Building in Belfast, and a year round programme of concerts at venues including Belfast’s Waterfront Hall, SSE Arena, Ulster Hall, Empire Music Hall, Derry’s Millennium Forum &amp; many others. Shine’s interests also include the </a:t>
            </a:r>
            <a:r>
              <a:rPr lang="en-GB" sz="1800" dirty="0" err="1"/>
              <a:t>Belsonic</a:t>
            </a:r>
            <a:r>
              <a:rPr lang="en-GB" sz="1800" dirty="0"/>
              <a:t>, Custom House Square and EMERGE outdoor events in Belfast (attracting in excess of 200,000 attendees P/A), as well as internationally established electronic music brand Shine. </a:t>
            </a:r>
          </a:p>
          <a:p>
            <a:pPr marL="0" indent="0">
              <a:buNone/>
            </a:pPr>
            <a:endParaRPr lang="en-US" sz="1800" dirty="0"/>
          </a:p>
        </p:txBody>
      </p:sp>
      <p:cxnSp>
        <p:nvCxnSpPr>
          <p:cNvPr id="24"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868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88E31-C1AD-A967-5A63-BEFDA19F25BA}"/>
              </a:ext>
            </a:extLst>
          </p:cNvPr>
          <p:cNvSpPr>
            <a:spLocks noGrp="1"/>
          </p:cNvSpPr>
          <p:nvPr>
            <p:ph type="title"/>
          </p:nvPr>
        </p:nvSpPr>
        <p:spPr>
          <a:xfrm>
            <a:off x="6412091" y="501651"/>
            <a:ext cx="5015851" cy="612774"/>
          </a:xfrm>
        </p:spPr>
        <p:txBody>
          <a:bodyPr anchor="b">
            <a:noAutofit/>
          </a:bodyPr>
          <a:lstStyle/>
          <a:p>
            <a:r>
              <a:rPr lang="en-GB" sz="2000" u="sng" dirty="0"/>
              <a:t>Joe Dougan - Director, TSW Management / The Limelight / Shine / </a:t>
            </a:r>
            <a:r>
              <a:rPr lang="en-GB" sz="2000" u="sng" dirty="0" err="1"/>
              <a:t>Belsonic</a:t>
            </a:r>
            <a:endParaRPr lang="en-GB" sz="2000" u="sng" dirty="0"/>
          </a:p>
        </p:txBody>
      </p:sp>
      <p:sp>
        <p:nvSpPr>
          <p:cNvPr id="22"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posters&#10;&#10;Description automatically generated">
            <a:extLst>
              <a:ext uri="{FF2B5EF4-FFF2-40B4-BE49-F238E27FC236}">
                <a16:creationId xmlns:a16="http://schemas.microsoft.com/office/drawing/2014/main" id="{FFDDBAFE-EFA0-55F6-81F4-354A877D8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54" y="845079"/>
            <a:ext cx="4263468" cy="5167841"/>
          </a:xfrm>
          <a:prstGeom prst="rect">
            <a:avLst/>
          </a:prstGeom>
        </p:spPr>
      </p:pic>
      <p:sp>
        <p:nvSpPr>
          <p:cNvPr id="23" name="Content Placeholder 8">
            <a:extLst>
              <a:ext uri="{FF2B5EF4-FFF2-40B4-BE49-F238E27FC236}">
                <a16:creationId xmlns:a16="http://schemas.microsoft.com/office/drawing/2014/main" id="{4BF48CCF-7B32-CE7F-FDFE-F822C7023FBE}"/>
              </a:ext>
            </a:extLst>
          </p:cNvPr>
          <p:cNvSpPr>
            <a:spLocks noGrp="1"/>
          </p:cNvSpPr>
          <p:nvPr>
            <p:ph idx="1"/>
          </p:nvPr>
        </p:nvSpPr>
        <p:spPr>
          <a:xfrm>
            <a:off x="6392583" y="1323976"/>
            <a:ext cx="5035359" cy="5032374"/>
          </a:xfrm>
        </p:spPr>
        <p:txBody>
          <a:bodyPr anchor="t">
            <a:normAutofit/>
          </a:bodyPr>
          <a:lstStyle/>
          <a:p>
            <a:pPr marL="0" indent="0">
              <a:buNone/>
            </a:pPr>
            <a:r>
              <a:rPr lang="en-GB" sz="1800" dirty="0"/>
              <a:t>(2/2)</a:t>
            </a:r>
            <a:br>
              <a:rPr lang="en-GB" sz="1800" dirty="0"/>
            </a:br>
            <a:br>
              <a:rPr lang="en-GB" sz="1800" dirty="0"/>
            </a:br>
            <a:r>
              <a:rPr lang="en-GB" sz="1800" dirty="0"/>
              <a:t>Joe is also a Director of TSW Management, a NI-based management &amp; promotions company focused on comedy and media figures. International acts recently promoted by TSW in Belfast include Kevin Hart, Professor Brian Cox, Tom Segura, Jim Jefferies, Jonathan Van Ness, Paul Smith &amp; many more. Management clients include Shane Todd, Colin </a:t>
            </a:r>
            <a:r>
              <a:rPr lang="en-GB" sz="1800" dirty="0" err="1"/>
              <a:t>Geddis</a:t>
            </a:r>
            <a:r>
              <a:rPr lang="en-GB" sz="1800" dirty="0"/>
              <a:t>, Pete </a:t>
            </a:r>
            <a:r>
              <a:rPr lang="en-GB" sz="1800" dirty="0" err="1"/>
              <a:t>Snodden</a:t>
            </a:r>
            <a:r>
              <a:rPr lang="en-GB" sz="1800" dirty="0"/>
              <a:t> &amp; many others. TSW produces and promotes shows across UK &amp; Ireland, including multiple runs at Edinburgh’s Fringe Festival. </a:t>
            </a:r>
          </a:p>
          <a:p>
            <a:pPr marL="0" indent="0">
              <a:buNone/>
            </a:pPr>
            <a:r>
              <a:rPr lang="en-GB" sz="1800" dirty="0"/>
              <a:t>Joe is a Board Member of Arts Council of Northern Ireland, and a member of LIVE, the UK's contemporary live music sector advocacy body, and the UK Concert Promoter’s Association.</a:t>
            </a:r>
          </a:p>
          <a:p>
            <a:pPr marL="0" indent="0">
              <a:buNone/>
            </a:pPr>
            <a:endParaRPr lang="en-US" sz="1800" dirty="0"/>
          </a:p>
        </p:txBody>
      </p:sp>
      <p:cxnSp>
        <p:nvCxnSpPr>
          <p:cNvPr id="24"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932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3C8287-AF58-ECC2-0BA6-D31FEE00F6FB}"/>
              </a:ext>
            </a:extLst>
          </p:cNvPr>
          <p:cNvSpPr>
            <a:spLocks noGrp="1"/>
          </p:cNvSpPr>
          <p:nvPr>
            <p:ph type="title"/>
          </p:nvPr>
        </p:nvSpPr>
        <p:spPr>
          <a:xfrm>
            <a:off x="6515099" y="501652"/>
            <a:ext cx="4914897" cy="479424"/>
          </a:xfrm>
        </p:spPr>
        <p:txBody>
          <a:bodyPr anchor="b">
            <a:noAutofit/>
          </a:bodyPr>
          <a:lstStyle/>
          <a:p>
            <a:r>
              <a:rPr lang="en-GB" sz="2000" u="sng" dirty="0"/>
              <a:t>John </a:t>
            </a:r>
            <a:r>
              <a:rPr lang="en-GB" sz="2000" u="sng" dirty="0" err="1"/>
              <a:t>D’arcy</a:t>
            </a:r>
            <a:r>
              <a:rPr lang="en-GB" sz="2000" u="sng" dirty="0"/>
              <a:t> - Digital Media Lecturer at Queen’s University Belfast</a:t>
            </a:r>
          </a:p>
        </p:txBody>
      </p:sp>
      <p:sp>
        <p:nvSpPr>
          <p:cNvPr id="19"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his hands up in front of a white board&#10;&#10;Description automatically generated">
            <a:extLst>
              <a:ext uri="{FF2B5EF4-FFF2-40B4-BE49-F238E27FC236}">
                <a16:creationId xmlns:a16="http://schemas.microsoft.com/office/drawing/2014/main" id="{29625A2E-B09C-8192-8E83-A5B05D4970F8}"/>
              </a:ext>
            </a:extLst>
          </p:cNvPr>
          <p:cNvPicPr>
            <a:picLocks noChangeAspect="1"/>
          </p:cNvPicPr>
          <p:nvPr/>
        </p:nvPicPr>
        <p:blipFill rotWithShape="1">
          <a:blip r:embed="rId2">
            <a:extLst>
              <a:ext uri="{28A0092B-C50C-407E-A947-70E740481C1C}">
                <a14:useLocalDpi xmlns:a14="http://schemas.microsoft.com/office/drawing/2010/main" val="0"/>
              </a:ext>
            </a:extLst>
          </a:blip>
          <a:srcRect l="21300" r="19052" b="2"/>
          <a:stretch/>
        </p:blipFill>
        <p:spPr>
          <a:xfrm>
            <a:off x="279143" y="299509"/>
            <a:ext cx="5221625" cy="6258983"/>
          </a:xfrm>
          <a:prstGeom prst="rect">
            <a:avLst/>
          </a:prstGeom>
        </p:spPr>
      </p:pic>
      <p:sp>
        <p:nvSpPr>
          <p:cNvPr id="20" name="Content Placeholder 8">
            <a:extLst>
              <a:ext uri="{FF2B5EF4-FFF2-40B4-BE49-F238E27FC236}">
                <a16:creationId xmlns:a16="http://schemas.microsoft.com/office/drawing/2014/main" id="{051AF9FB-2BC1-7528-8203-47D5B36E4BF5}"/>
              </a:ext>
            </a:extLst>
          </p:cNvPr>
          <p:cNvSpPr>
            <a:spLocks noGrp="1"/>
          </p:cNvSpPr>
          <p:nvPr>
            <p:ph idx="1"/>
          </p:nvPr>
        </p:nvSpPr>
        <p:spPr>
          <a:xfrm>
            <a:off x="6392583" y="1228726"/>
            <a:ext cx="5037413" cy="5127624"/>
          </a:xfrm>
        </p:spPr>
        <p:txBody>
          <a:bodyPr anchor="t">
            <a:normAutofit/>
          </a:bodyPr>
          <a:lstStyle/>
          <a:p>
            <a:pPr marL="0" indent="0">
              <a:buNone/>
            </a:pPr>
            <a:r>
              <a:rPr lang="en-GB" sz="1800" dirty="0"/>
              <a:t>Dr John D’Arcy is an artist-researcher based at the Sonic Arts Research Centre at Queen’s University Belfast. John teaches audio production, radio and podcasting, and interactive media. His research involves </a:t>
            </a:r>
            <a:r>
              <a:rPr lang="en-GB" sz="1800" dirty="0" err="1"/>
              <a:t>audiovisual</a:t>
            </a:r>
            <a:r>
              <a:rPr lang="en-GB" sz="1800" dirty="0"/>
              <a:t> artworks, sound art, and participatory song-making.  John directs and composes music for experimental vocal ensemble HIVE Choir, creating site-specific and participatory performances with found texts and melodic improvisation.  He co-founded sound art collective Umbrella and curates sound art events and exhibitions at Sonorities Festival Belfast.  John is a board member of the Irish Sound Science and Technology Association and was a member of the Steering Group for Belfast’s successful bid for UNESCO City of Music status.</a:t>
            </a:r>
            <a:endParaRPr lang="en-US" sz="1800" dirty="0"/>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45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E494A-0D1C-3DDB-B3C1-5D286FB247CA}"/>
              </a:ext>
            </a:extLst>
          </p:cNvPr>
          <p:cNvSpPr>
            <a:spLocks noGrp="1"/>
          </p:cNvSpPr>
          <p:nvPr>
            <p:ph type="title"/>
          </p:nvPr>
        </p:nvSpPr>
        <p:spPr>
          <a:xfrm>
            <a:off x="6412090" y="501652"/>
            <a:ext cx="5027431" cy="498474"/>
          </a:xfrm>
        </p:spPr>
        <p:txBody>
          <a:bodyPr anchor="b">
            <a:noAutofit/>
          </a:bodyPr>
          <a:lstStyle/>
          <a:p>
            <a:r>
              <a:rPr lang="en-GB" sz="2000" u="sng" dirty="0"/>
              <a:t>Joseph Ricketts - Artist Manager at </a:t>
            </a:r>
            <a:r>
              <a:rPr lang="en-GB" sz="2000" u="sng" dirty="0" err="1"/>
              <a:t>Nxgen</a:t>
            </a:r>
            <a:r>
              <a:rPr lang="en-GB" sz="2000" u="sng" dirty="0"/>
              <a:t> Music Group</a:t>
            </a:r>
          </a:p>
        </p:txBody>
      </p:sp>
      <p:sp>
        <p:nvSpPr>
          <p:cNvPr id="16"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taking a selfie&#10;&#10;Description automatically generated">
            <a:extLst>
              <a:ext uri="{FF2B5EF4-FFF2-40B4-BE49-F238E27FC236}">
                <a16:creationId xmlns:a16="http://schemas.microsoft.com/office/drawing/2014/main" id="{68882F3F-4AC4-E94E-E5D8-C469FDC4A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42" y="299509"/>
            <a:ext cx="4756827" cy="6258983"/>
          </a:xfrm>
          <a:prstGeom prst="rect">
            <a:avLst/>
          </a:prstGeom>
        </p:spPr>
      </p:pic>
      <p:sp>
        <p:nvSpPr>
          <p:cNvPr id="11" name="Content Placeholder 10">
            <a:extLst>
              <a:ext uri="{FF2B5EF4-FFF2-40B4-BE49-F238E27FC236}">
                <a16:creationId xmlns:a16="http://schemas.microsoft.com/office/drawing/2014/main" id="{87145BB7-C7B9-8143-B148-D18FFF7473B9}"/>
              </a:ext>
            </a:extLst>
          </p:cNvPr>
          <p:cNvSpPr>
            <a:spLocks noGrp="1"/>
          </p:cNvSpPr>
          <p:nvPr>
            <p:ph idx="1"/>
          </p:nvPr>
        </p:nvSpPr>
        <p:spPr>
          <a:xfrm>
            <a:off x="6392583" y="1171576"/>
            <a:ext cx="5046938" cy="5184774"/>
          </a:xfrm>
        </p:spPr>
        <p:txBody>
          <a:bodyPr anchor="t">
            <a:normAutofit fontScale="77500" lnSpcReduction="20000"/>
          </a:bodyPr>
          <a:lstStyle/>
          <a:p>
            <a:pPr marL="0" indent="0">
              <a:buNone/>
            </a:pPr>
            <a:r>
              <a:rPr lang="en-GB" sz="1800" dirty="0"/>
              <a:t>Joseph Ricketts (Jo) is a Jamaican born Artist/Music Manager with over 15+ years of experience across different music industries. He has also worked fulltime in management and as board executive in the community and arts sector for over 10 years.</a:t>
            </a:r>
          </a:p>
          <a:p>
            <a:pPr marL="0" indent="0">
              <a:buNone/>
            </a:pPr>
            <a:r>
              <a:rPr lang="en-GB" sz="1800" dirty="0"/>
              <a:t>He is a member of the MOBO voting Academy for 2022/23 and the UK-wide PRS Power-UP programme, levelling-up for under-represented artists, improving visibility, promoting equity, fairness and excellence in music.</a:t>
            </a:r>
          </a:p>
          <a:p>
            <a:pPr marL="0" indent="0">
              <a:buNone/>
            </a:pPr>
            <a:r>
              <a:rPr lang="en-GB" sz="1800" dirty="0"/>
              <a:t>Jo is the founder of </a:t>
            </a:r>
            <a:r>
              <a:rPr lang="en-GB" sz="1800" dirty="0" err="1"/>
              <a:t>Nxgen</a:t>
            </a:r>
            <a:r>
              <a:rPr lang="en-GB" sz="1800" dirty="0"/>
              <a:t> MG, a music management platform specializing in professional music development and management for urban musicians in genres like hip-hop, R&amp;B, reggae dance hall, pop, and anything alternative and game changing.</a:t>
            </a:r>
          </a:p>
          <a:p>
            <a:pPr marL="0" indent="0">
              <a:buNone/>
            </a:pPr>
            <a:r>
              <a:rPr lang="en-GB" sz="1800" dirty="0"/>
              <a:t>Jo's growing roster of talented artists is at the heart of his work and reflects the new and evolving music scene locally. He has facilitated major record deals, including a notable signing with Sony RCA London. He collaborated with renowned organisations like the BBC and Netflix, securing sync and brand opportunities for his artists.</a:t>
            </a:r>
          </a:p>
          <a:p>
            <a:pPr marL="0" indent="0">
              <a:buNone/>
            </a:pPr>
            <a:r>
              <a:rPr lang="en-GB" sz="1800" dirty="0"/>
              <a:t>Jo also embraces new music technology (AR, AI, Web3, NFTs), and opportunities to learn more.</a:t>
            </a:r>
          </a:p>
          <a:p>
            <a:pPr marL="0" indent="0">
              <a:buNone/>
            </a:pPr>
            <a:r>
              <a:rPr lang="en-GB" sz="1800" dirty="0"/>
              <a:t>To remain ahead of the curve in this ever- changing music industry Jo challenges himself and those he works with to keep learning, evolving, pushing creative boundaries and creating unique musical experiences.</a:t>
            </a:r>
          </a:p>
          <a:p>
            <a:pPr marL="0" indent="0">
              <a:buNone/>
            </a:pPr>
            <a:endParaRPr lang="en-US" sz="1800" dirty="0"/>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88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2A2C40-FC8C-B3F2-528C-1D7A10CE0879}"/>
              </a:ext>
            </a:extLst>
          </p:cNvPr>
          <p:cNvSpPr>
            <a:spLocks noGrp="1"/>
          </p:cNvSpPr>
          <p:nvPr>
            <p:ph type="title"/>
          </p:nvPr>
        </p:nvSpPr>
        <p:spPr>
          <a:xfrm>
            <a:off x="6392583" y="501651"/>
            <a:ext cx="4742142" cy="603249"/>
          </a:xfrm>
        </p:spPr>
        <p:txBody>
          <a:bodyPr anchor="b">
            <a:noAutofit/>
          </a:bodyPr>
          <a:lstStyle/>
          <a:p>
            <a:r>
              <a:rPr lang="en-GB" sz="2000" u="sng" dirty="0"/>
              <a:t>Maurane Ramon - Client and Communications Manager at Thrive</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long hair wearing a plaid shirt&#10;&#10;Description automatically generated">
            <a:extLst>
              <a:ext uri="{FF2B5EF4-FFF2-40B4-BE49-F238E27FC236}">
                <a16:creationId xmlns:a16="http://schemas.microsoft.com/office/drawing/2014/main" id="{3147A7F9-38F6-9F96-C05A-8AA38F6A62BB}"/>
              </a:ext>
            </a:extLst>
          </p:cNvPr>
          <p:cNvPicPr>
            <a:picLocks noChangeAspect="1"/>
          </p:cNvPicPr>
          <p:nvPr/>
        </p:nvPicPr>
        <p:blipFill rotWithShape="1">
          <a:blip r:embed="rId2">
            <a:extLst>
              <a:ext uri="{28A0092B-C50C-407E-A947-70E740481C1C}">
                <a14:useLocalDpi xmlns:a14="http://schemas.microsoft.com/office/drawing/2010/main" val="0"/>
              </a:ext>
            </a:extLst>
          </a:blip>
          <a:srcRect l="22531" r="21782"/>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8A0832F7-B804-99A2-840E-0071C63B8BAF}"/>
              </a:ext>
            </a:extLst>
          </p:cNvPr>
          <p:cNvSpPr>
            <a:spLocks noGrp="1"/>
          </p:cNvSpPr>
          <p:nvPr>
            <p:ph idx="1"/>
          </p:nvPr>
        </p:nvSpPr>
        <p:spPr>
          <a:xfrm>
            <a:off x="6392583" y="1362075"/>
            <a:ext cx="4914436" cy="4994274"/>
          </a:xfrm>
        </p:spPr>
        <p:txBody>
          <a:bodyPr anchor="t">
            <a:normAutofit fontScale="92500" lnSpcReduction="20000"/>
          </a:bodyPr>
          <a:lstStyle/>
          <a:p>
            <a:pPr marL="0" indent="0">
              <a:buNone/>
            </a:pPr>
            <a:r>
              <a:rPr lang="en-GB" sz="1800" dirty="0"/>
              <a:t>Maurane is the Head of Client Development at thrive. Thrive supports NI arts, culture and heritage organisations and freelancers with audience research, evaluation and communications. She also teaches the audience development module of the M.A. in Arts Management at Queen’s University Belfast.</a:t>
            </a:r>
          </a:p>
          <a:p>
            <a:pPr marL="0" indent="0">
              <a:buNone/>
            </a:pPr>
            <a:r>
              <a:rPr lang="en-GB" sz="1800" dirty="0"/>
              <a:t>Previously, she worked at Gilded Artists, Labels and Music in Dublin as a Music PR Assistant for over 2 years. Gilded ALM work with a wide variety of international and Irish indie labels to promote their artists’ releases nationwide. Their roster includes Rough Trade, Sub Pop, Secretly, Partisan, 4AD, WARP and more.</a:t>
            </a:r>
          </a:p>
          <a:p>
            <a:pPr marL="0" indent="0">
              <a:buNone/>
            </a:pPr>
            <a:r>
              <a:rPr lang="en-GB" sz="1800" dirty="0"/>
              <a:t>Additionally, Maurane has been a freelance artist liaison/music festival production assistant for the past 8 years and has worked for numerous festivals and promoters in Ireland and Northern Ireland, including Aiken Promotions, All Together Now, Stendhal Festival and the Northern Ireland Music Prize.</a:t>
            </a:r>
          </a:p>
          <a:p>
            <a:pPr marL="0" indent="0">
              <a:buNone/>
            </a:pPr>
            <a:endParaRPr lang="en-US" sz="1800" dirty="0"/>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26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9F1B5-E496-C59B-3BA0-2353E7F0B9EE}"/>
              </a:ext>
            </a:extLst>
          </p:cNvPr>
          <p:cNvSpPr>
            <a:spLocks noGrp="1"/>
          </p:cNvSpPr>
          <p:nvPr>
            <p:ph type="title"/>
          </p:nvPr>
        </p:nvSpPr>
        <p:spPr>
          <a:xfrm>
            <a:off x="6392583" y="408560"/>
            <a:ext cx="5075517" cy="1018161"/>
          </a:xfrm>
        </p:spPr>
        <p:txBody>
          <a:bodyPr anchor="b">
            <a:noAutofit/>
          </a:bodyPr>
          <a:lstStyle/>
          <a:p>
            <a:r>
              <a:rPr lang="en-GB" sz="2000" u="sng" dirty="0"/>
              <a:t>Abbie Triggs - Director of Operations and Business Development On Music Ltd</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long hair smiling&#10;&#10;Description automatically generated">
            <a:extLst>
              <a:ext uri="{FF2B5EF4-FFF2-40B4-BE49-F238E27FC236}">
                <a16:creationId xmlns:a16="http://schemas.microsoft.com/office/drawing/2014/main" id="{B6C11527-746C-2A55-F1FC-43483110E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3" y="1679756"/>
            <a:ext cx="5221625" cy="3498488"/>
          </a:xfrm>
          <a:prstGeom prst="rect">
            <a:avLst/>
          </a:prstGeom>
        </p:spPr>
      </p:pic>
      <p:sp>
        <p:nvSpPr>
          <p:cNvPr id="7" name="Content Placeholder 8">
            <a:extLst>
              <a:ext uri="{FF2B5EF4-FFF2-40B4-BE49-F238E27FC236}">
                <a16:creationId xmlns:a16="http://schemas.microsoft.com/office/drawing/2014/main" id="{62922261-EF2E-4F50-BC8E-94FD15B10BB2}"/>
              </a:ext>
            </a:extLst>
          </p:cNvPr>
          <p:cNvSpPr>
            <a:spLocks noGrp="1"/>
          </p:cNvSpPr>
          <p:nvPr>
            <p:ph idx="1"/>
          </p:nvPr>
        </p:nvSpPr>
        <p:spPr>
          <a:xfrm>
            <a:off x="6392583" y="2038349"/>
            <a:ext cx="4434721" cy="3898899"/>
          </a:xfrm>
        </p:spPr>
        <p:txBody>
          <a:bodyPr anchor="t">
            <a:normAutofit fontScale="92500"/>
          </a:bodyPr>
          <a:lstStyle/>
          <a:p>
            <a:pPr marL="0" indent="0">
              <a:buNone/>
            </a:pPr>
            <a:r>
              <a:rPr lang="en-GB" sz="1800" dirty="0"/>
              <a:t>Abbie Triggs is the Director of Operations and Business Development at On Music Ltd - the leading provider of back-office administration services for organisations in the media industry.  Over the past 18 years, Abbie has worked with some of the world's largest performance rights organisations, television broadcasters and music publishers to establish best in class standards for metadata relating to copyright and royalty administration.  She is passionate about educating creatives on leveraging the power of data to ensure copyright owners are fairly remunerated for the use of their Intellectual Property.</a:t>
            </a: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496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217A21-E221-3AC9-ACC1-CA6C36D06912}"/>
              </a:ext>
            </a:extLst>
          </p:cNvPr>
          <p:cNvSpPr>
            <a:spLocks noGrp="1"/>
          </p:cNvSpPr>
          <p:nvPr>
            <p:ph type="title"/>
          </p:nvPr>
        </p:nvSpPr>
        <p:spPr>
          <a:xfrm>
            <a:off x="6412091" y="501651"/>
            <a:ext cx="4817884" cy="507999"/>
          </a:xfrm>
        </p:spPr>
        <p:txBody>
          <a:bodyPr anchor="b">
            <a:noAutofit/>
          </a:bodyPr>
          <a:lstStyle/>
          <a:p>
            <a:r>
              <a:rPr lang="en-GB" sz="2000" u="sng" dirty="0"/>
              <a:t>Miceál Mullen - Communications Officer for European Music Council</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a:extLst>
              <a:ext uri="{FF2B5EF4-FFF2-40B4-BE49-F238E27FC236}">
                <a16:creationId xmlns:a16="http://schemas.microsoft.com/office/drawing/2014/main" id="{6FFED85B-33CB-6064-0C42-6FC596410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3" y="299509"/>
            <a:ext cx="5007185" cy="6258983"/>
          </a:xfrm>
          <a:prstGeom prst="rect">
            <a:avLst/>
          </a:prstGeom>
        </p:spPr>
      </p:pic>
      <p:sp>
        <p:nvSpPr>
          <p:cNvPr id="9" name="Content Placeholder 8">
            <a:extLst>
              <a:ext uri="{FF2B5EF4-FFF2-40B4-BE49-F238E27FC236}">
                <a16:creationId xmlns:a16="http://schemas.microsoft.com/office/drawing/2014/main" id="{2C95322F-3AC3-A240-D997-C0D1684BEF25}"/>
              </a:ext>
            </a:extLst>
          </p:cNvPr>
          <p:cNvSpPr>
            <a:spLocks noGrp="1"/>
          </p:cNvSpPr>
          <p:nvPr>
            <p:ph idx="1"/>
          </p:nvPr>
        </p:nvSpPr>
        <p:spPr>
          <a:xfrm>
            <a:off x="6096000" y="1333500"/>
            <a:ext cx="5333997" cy="5022850"/>
          </a:xfrm>
        </p:spPr>
        <p:txBody>
          <a:bodyPr anchor="t">
            <a:normAutofit fontScale="92500" lnSpcReduction="20000"/>
          </a:bodyPr>
          <a:lstStyle/>
          <a:p>
            <a:pPr marL="0" indent="0">
              <a:buNone/>
            </a:pPr>
            <a:r>
              <a:rPr lang="en-GB" sz="1900" dirty="0"/>
              <a:t>(1/2)</a:t>
            </a:r>
            <a:br>
              <a:rPr lang="en-GB" sz="1900" dirty="0"/>
            </a:br>
            <a:br>
              <a:rPr lang="en-GB" sz="1900" dirty="0"/>
            </a:br>
            <a:r>
              <a:rPr lang="en-GB" sz="1900" dirty="0"/>
              <a:t>Hailing from </a:t>
            </a:r>
            <a:r>
              <a:rPr lang="en-GB" sz="1900" dirty="0" err="1"/>
              <a:t>Killean</a:t>
            </a:r>
            <a:r>
              <a:rPr lang="en-GB" sz="1900" dirty="0"/>
              <a:t>, South Armagh, Miceál Mullen grew up surrounded by a musical family and his insatiable love for music has been nurtured throughout his career path thus far.</a:t>
            </a:r>
          </a:p>
          <a:p>
            <a:pPr marL="0" indent="0">
              <a:buNone/>
            </a:pPr>
            <a:r>
              <a:rPr lang="en-GB" sz="1900" dirty="0"/>
              <a:t>Miceál has been performing with the Irish traditional music band CUIG for over seven years and has had the opportunity to perform on multiple tours of the USA and Europe, performing to audiences of up to 80,000 people at some renowned venues including KKL in Luzern, Ireland's Croke Park and at Milwaukee Irish Fest. CUIG have gone on to release two full length studio albums, ‘New Landscapes’ and ‘The Theory of Chaos’ and have their music featured in advertising campaigns including for Aer Lingus, filmed at Milwaukee Irish Fest 2018, the biggest Irish festival in the world, which has clocked over 650,000 views to date and been coined ‘Best New Irish Band’ by the Irish American News.</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99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217A21-E221-3AC9-ACC1-CA6C36D06912}"/>
              </a:ext>
            </a:extLst>
          </p:cNvPr>
          <p:cNvSpPr>
            <a:spLocks noGrp="1"/>
          </p:cNvSpPr>
          <p:nvPr>
            <p:ph type="title"/>
          </p:nvPr>
        </p:nvSpPr>
        <p:spPr>
          <a:xfrm>
            <a:off x="6412091" y="501651"/>
            <a:ext cx="4817884" cy="507999"/>
          </a:xfrm>
        </p:spPr>
        <p:txBody>
          <a:bodyPr anchor="b">
            <a:noAutofit/>
          </a:bodyPr>
          <a:lstStyle/>
          <a:p>
            <a:r>
              <a:rPr lang="en-GB" sz="2000" u="sng" dirty="0"/>
              <a:t>Miceál Mullen - Communications Officer for European Music Council</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a:extLst>
              <a:ext uri="{FF2B5EF4-FFF2-40B4-BE49-F238E27FC236}">
                <a16:creationId xmlns:a16="http://schemas.microsoft.com/office/drawing/2014/main" id="{6FFED85B-33CB-6064-0C42-6FC596410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3" y="299509"/>
            <a:ext cx="5007185" cy="6258983"/>
          </a:xfrm>
          <a:prstGeom prst="rect">
            <a:avLst/>
          </a:prstGeom>
        </p:spPr>
      </p:pic>
      <p:sp>
        <p:nvSpPr>
          <p:cNvPr id="9" name="Content Placeholder 8">
            <a:extLst>
              <a:ext uri="{FF2B5EF4-FFF2-40B4-BE49-F238E27FC236}">
                <a16:creationId xmlns:a16="http://schemas.microsoft.com/office/drawing/2014/main" id="{2C95322F-3AC3-A240-D997-C0D1684BEF25}"/>
              </a:ext>
            </a:extLst>
          </p:cNvPr>
          <p:cNvSpPr>
            <a:spLocks noGrp="1"/>
          </p:cNvSpPr>
          <p:nvPr>
            <p:ph idx="1"/>
          </p:nvPr>
        </p:nvSpPr>
        <p:spPr>
          <a:xfrm>
            <a:off x="6096000" y="1333500"/>
            <a:ext cx="5333997" cy="5022850"/>
          </a:xfrm>
        </p:spPr>
        <p:txBody>
          <a:bodyPr anchor="t">
            <a:normAutofit fontScale="77500" lnSpcReduction="20000"/>
          </a:bodyPr>
          <a:lstStyle/>
          <a:p>
            <a:pPr marL="0" indent="0">
              <a:buNone/>
            </a:pPr>
            <a:r>
              <a:rPr lang="en-GB" sz="1900" dirty="0"/>
              <a:t>(2/2)</a:t>
            </a:r>
            <a:br>
              <a:rPr lang="en-GB" sz="1900" dirty="0"/>
            </a:br>
            <a:br>
              <a:rPr lang="en-GB" sz="1900" dirty="0"/>
            </a:br>
            <a:br>
              <a:rPr lang="en-GB" sz="1900" dirty="0"/>
            </a:br>
            <a:r>
              <a:rPr lang="en-GB" sz="1900" dirty="0"/>
              <a:t>In addition to his performing career, Miceál completed a bachelor’s and master’s degree in music and music industries from Dundalk Institute of Technology and The University of Glasgow. From here, Miceál has had the opportunity to collaborate with renowned artists and work with reputable record labels and organisations in Scotland, including the Scottish Music Industry Association with whom he led the </a:t>
            </a:r>
            <a:r>
              <a:rPr lang="en-GB" sz="1900" dirty="0" err="1"/>
              <a:t>InTune</a:t>
            </a:r>
            <a:r>
              <a:rPr lang="en-GB" sz="1900" dirty="0"/>
              <a:t> Initiative Podcast, which focused on inspiring and promoting inclusivity and representation in the local Glasgow music scene. These experiences provided him with invaluable insights into the inner workings of the music industries, from artist management and promotion to distribution and marketing strategies.</a:t>
            </a:r>
          </a:p>
          <a:p>
            <a:pPr marL="0" indent="0">
              <a:buNone/>
            </a:pPr>
            <a:r>
              <a:rPr lang="en-GB" sz="1900" dirty="0"/>
              <a:t>Driven by a desire to contribute to the broader music community, Miceál transitioned into the realm of communications. This has propelled Miceál into his current role as Communications Manager at the European Music Council, regional group for Europe of the International Music Council (IMC), a leading organisation dedicated to promoting and supporting the diverse music cultures in Europe. In this capacity, he plays a crucial role in membership development, fostering collaboration among stakeholders, and raising awareness about the importance of music in society in Europe and beyond.</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87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700A6-FEC6-6259-586C-4124F7B455D6}"/>
              </a:ext>
            </a:extLst>
          </p:cNvPr>
          <p:cNvSpPr>
            <a:spLocks noGrp="1"/>
          </p:cNvSpPr>
          <p:nvPr>
            <p:ph type="title"/>
          </p:nvPr>
        </p:nvSpPr>
        <p:spPr>
          <a:xfrm>
            <a:off x="6392587" y="873127"/>
            <a:ext cx="5193575" cy="536574"/>
          </a:xfrm>
        </p:spPr>
        <p:txBody>
          <a:bodyPr anchor="b">
            <a:noAutofit/>
          </a:bodyPr>
          <a:lstStyle/>
          <a:p>
            <a:r>
              <a:rPr lang="en-GB" sz="2000" u="sng" dirty="0"/>
              <a:t>Naoise Roo Callan - Festival Development and Coordinator for NI Mental Health Arts Festival</a:t>
            </a:r>
          </a:p>
        </p:txBody>
      </p:sp>
      <p:sp>
        <p:nvSpPr>
          <p:cNvPr id="2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red hair&#10;&#10;Description automatically generated">
            <a:extLst>
              <a:ext uri="{FF2B5EF4-FFF2-40B4-BE49-F238E27FC236}">
                <a16:creationId xmlns:a16="http://schemas.microsoft.com/office/drawing/2014/main" id="{A6066AF6-20A3-A0D5-87E4-89632B3EC9BC}"/>
              </a:ext>
            </a:extLst>
          </p:cNvPr>
          <p:cNvPicPr>
            <a:picLocks noChangeAspect="1"/>
          </p:cNvPicPr>
          <p:nvPr/>
        </p:nvPicPr>
        <p:blipFill rotWithShape="1">
          <a:blip r:embed="rId2">
            <a:extLst>
              <a:ext uri="{28A0092B-C50C-407E-A947-70E740481C1C}">
                <a14:useLocalDpi xmlns:a14="http://schemas.microsoft.com/office/drawing/2010/main" val="0"/>
              </a:ext>
            </a:extLst>
          </a:blip>
          <a:srcRect l="7787" r="8784" b="-3"/>
          <a:stretch/>
        </p:blipFill>
        <p:spPr>
          <a:xfrm>
            <a:off x="279143" y="299509"/>
            <a:ext cx="5221625" cy="6258983"/>
          </a:xfrm>
          <a:prstGeom prst="rect">
            <a:avLst/>
          </a:prstGeom>
        </p:spPr>
      </p:pic>
      <p:sp>
        <p:nvSpPr>
          <p:cNvPr id="25" name="Content Placeholder 8">
            <a:extLst>
              <a:ext uri="{FF2B5EF4-FFF2-40B4-BE49-F238E27FC236}">
                <a16:creationId xmlns:a16="http://schemas.microsoft.com/office/drawing/2014/main" id="{F4F25AFD-C179-2EC7-49E2-244EA96EDA58}"/>
              </a:ext>
            </a:extLst>
          </p:cNvPr>
          <p:cNvSpPr>
            <a:spLocks noGrp="1"/>
          </p:cNvSpPr>
          <p:nvPr>
            <p:ph idx="1"/>
          </p:nvPr>
        </p:nvSpPr>
        <p:spPr>
          <a:xfrm>
            <a:off x="6392583" y="1933576"/>
            <a:ext cx="4914432" cy="4624916"/>
          </a:xfrm>
        </p:spPr>
        <p:txBody>
          <a:bodyPr anchor="t">
            <a:normAutofit fontScale="85000" lnSpcReduction="10000"/>
          </a:bodyPr>
          <a:lstStyle/>
          <a:p>
            <a:pPr marL="0" indent="0">
              <a:buNone/>
            </a:pPr>
            <a:r>
              <a:rPr lang="en-GB" sz="1800" dirty="0"/>
              <a:t>Naoise Roo Callan is a solo musician and music professional from Dublin, Ireland. Naoise has released one full length album (Lilith, 2015) and a four track EP (Sick Girlfriend, 2020) focused on mental health and the stereotyping of women with mental health issues. The Sick Girlfriend EP project was supported by a Dublin City Council Project Grant and led to her being signed to American label Schoolkids Records at the end of 2020.</a:t>
            </a:r>
          </a:p>
          <a:p>
            <a:pPr marL="0" indent="0">
              <a:buNone/>
            </a:pPr>
            <a:r>
              <a:rPr lang="en-GB" sz="1800" dirty="0"/>
              <a:t>In addition to her musical career, Naoise is a highly experienced festival production manager and booker for independent stages at Electric Picnic and Latitude. She is the recipient of several notable grants that have helped further her </a:t>
            </a:r>
            <a:r>
              <a:rPr lang="en-GB" sz="1800" dirty="0" err="1"/>
              <a:t>songwriting</a:t>
            </a:r>
            <a:r>
              <a:rPr lang="en-GB" sz="1800" dirty="0"/>
              <a:t> and musical work, she was also chosen as a </a:t>
            </a:r>
            <a:r>
              <a:rPr lang="en-GB" sz="1800" dirty="0" err="1"/>
              <a:t>Keychange</a:t>
            </a:r>
            <a:r>
              <a:rPr lang="en-GB" sz="1800" dirty="0"/>
              <a:t> Innovator Participant for 2022 for her work in the industry. She is also a regular contributor and volunteer with Girls Rock Dublin. As a recipient of the MISP Recording Stimulus Fund grant in 2020, she is due to release her next full length record this Autumn 2023. More recently she has participated as a panellist for the creative careers summit and worked in festival development.</a:t>
            </a:r>
          </a:p>
          <a:p>
            <a:pPr marL="0" indent="0">
              <a:buNone/>
            </a:pPr>
            <a:endParaRPr lang="en-US" sz="1800" dirty="0"/>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210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4B86F1-8A16-8EDB-FBBC-6D55A1B1F693}"/>
              </a:ext>
            </a:extLst>
          </p:cNvPr>
          <p:cNvSpPr>
            <a:spLocks noGrp="1"/>
          </p:cNvSpPr>
          <p:nvPr>
            <p:ph type="title"/>
          </p:nvPr>
        </p:nvSpPr>
        <p:spPr>
          <a:xfrm>
            <a:off x="6412091" y="501652"/>
            <a:ext cx="4732159" cy="536574"/>
          </a:xfrm>
        </p:spPr>
        <p:txBody>
          <a:bodyPr anchor="b">
            <a:noAutofit/>
          </a:bodyPr>
          <a:lstStyle/>
          <a:p>
            <a:r>
              <a:rPr lang="en-GB" sz="2000" u="sng" dirty="0"/>
              <a:t>Paul Connolly - Musician / Workshop Facilitator / Lecturer</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person&#10;&#10;Description automatically generated">
            <a:extLst>
              <a:ext uri="{FF2B5EF4-FFF2-40B4-BE49-F238E27FC236}">
                <a16:creationId xmlns:a16="http://schemas.microsoft.com/office/drawing/2014/main" id="{C407005C-F678-73CC-7C5F-812C25661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3" y="764904"/>
            <a:ext cx="5221625" cy="5328192"/>
          </a:xfrm>
          <a:prstGeom prst="rect">
            <a:avLst/>
          </a:prstGeom>
        </p:spPr>
      </p:pic>
      <p:sp>
        <p:nvSpPr>
          <p:cNvPr id="9" name="Content Placeholder 8">
            <a:extLst>
              <a:ext uri="{FF2B5EF4-FFF2-40B4-BE49-F238E27FC236}">
                <a16:creationId xmlns:a16="http://schemas.microsoft.com/office/drawing/2014/main" id="{4EF93B69-36EC-B4D3-A985-8354C994B6B1}"/>
              </a:ext>
            </a:extLst>
          </p:cNvPr>
          <p:cNvSpPr>
            <a:spLocks noGrp="1"/>
          </p:cNvSpPr>
          <p:nvPr>
            <p:ph idx="1"/>
          </p:nvPr>
        </p:nvSpPr>
        <p:spPr>
          <a:xfrm>
            <a:off x="6298178" y="1336676"/>
            <a:ext cx="5008841" cy="5222874"/>
          </a:xfrm>
        </p:spPr>
        <p:txBody>
          <a:bodyPr anchor="t">
            <a:normAutofit fontScale="77500" lnSpcReduction="20000"/>
          </a:bodyPr>
          <a:lstStyle/>
          <a:p>
            <a:pPr marL="0" indent="0">
              <a:buNone/>
            </a:pPr>
            <a:r>
              <a:rPr lang="en-GB" sz="1800" dirty="0"/>
              <a:t>Paul Connolly is the singer, guitarist and songwriter with NI Music Prize winning band, The Wood Burning Savages. He has toured the U.K. and Europe, playing countless festivals; most notably two </a:t>
            </a:r>
            <a:r>
              <a:rPr lang="en-GB" sz="1800" dirty="0" err="1"/>
              <a:t>Glastonburys</a:t>
            </a:r>
            <a:r>
              <a:rPr lang="en-GB" sz="1800" dirty="0"/>
              <a:t> and SXSW in Texas. TWBS have also represented NI in various music delegations in countries such as Poland, Georgia and Armenia.</a:t>
            </a:r>
          </a:p>
          <a:p>
            <a:pPr marL="0" indent="0">
              <a:buNone/>
            </a:pPr>
            <a:r>
              <a:rPr lang="en-GB" sz="1800" dirty="0"/>
              <a:t>Paul is also deeply involved in creative industries education based in the community, working on behalf of the Nerve Centre across NI delivering music and performance workshops to young people. Paul is also chief lecturer for the Nerve Centre’s FT Event Management &amp; Communications courses. This work involves working closely with organisations such as Education Authority, Prince’s Trust and OCNNI.</a:t>
            </a:r>
          </a:p>
          <a:p>
            <a:pPr marL="0" indent="0">
              <a:buNone/>
            </a:pPr>
            <a:r>
              <a:rPr lang="en-GB" sz="1800" dirty="0"/>
              <a:t>Paul is also involved in the Oh Yeah Music Centre’s Elevate after school programme, providing a space for young people from all over Belfast to develop their skills and write music alongside their peers. </a:t>
            </a:r>
          </a:p>
          <a:p>
            <a:pPr marL="0" indent="0">
              <a:buNone/>
            </a:pPr>
            <a:r>
              <a:rPr lang="en-GB" sz="1800" dirty="0"/>
              <a:t>Paul’s background in product design and obsession with guitars and effects units has also seen him work closely with and be endorsed by music equipment manufacturers such as Rosetti Ltd, Revelation Guitars, </a:t>
            </a:r>
            <a:r>
              <a:rPr lang="en-GB" sz="1800" dirty="0" err="1"/>
              <a:t>Cleartone</a:t>
            </a:r>
            <a:r>
              <a:rPr lang="en-GB" sz="1800" dirty="0"/>
              <a:t> Strings and Reverend Guitars. </a:t>
            </a:r>
          </a:p>
          <a:p>
            <a:pPr marL="0" indent="0">
              <a:buNone/>
            </a:pPr>
            <a:r>
              <a:rPr lang="en-GB" sz="1800" dirty="0"/>
              <a:t>When not doing any of the above he can be found writing for Belfast based Dig With It, a magazine celebrating the vibrant arts and music community of Northern Ireland. He can also be found as a regular panellist and contributor on BBC Radio Ulster and Radio Foyle.</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418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2DA39-55FE-9F01-C0D6-B521B247A3C9}"/>
              </a:ext>
            </a:extLst>
          </p:cNvPr>
          <p:cNvSpPr>
            <a:spLocks noGrp="1"/>
          </p:cNvSpPr>
          <p:nvPr>
            <p:ph type="title"/>
          </p:nvPr>
        </p:nvSpPr>
        <p:spPr>
          <a:xfrm>
            <a:off x="6412091" y="501652"/>
            <a:ext cx="4434720" cy="650874"/>
          </a:xfrm>
        </p:spPr>
        <p:txBody>
          <a:bodyPr anchor="b">
            <a:noAutofit/>
          </a:bodyPr>
          <a:lstStyle/>
          <a:p>
            <a:r>
              <a:rPr lang="en-GB" sz="2000" u="sng" dirty="0"/>
              <a:t>Paula McColl - Creative Producer at Moving on Music</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long hair and purple jacket&#10;&#10;Description automatically generated">
            <a:extLst>
              <a:ext uri="{FF2B5EF4-FFF2-40B4-BE49-F238E27FC236}">
                <a16:creationId xmlns:a16="http://schemas.microsoft.com/office/drawing/2014/main" id="{B702FD95-27E7-160E-6E78-2F135E43C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319" y="299509"/>
            <a:ext cx="3849273" cy="6258983"/>
          </a:xfrm>
          <a:prstGeom prst="rect">
            <a:avLst/>
          </a:prstGeom>
        </p:spPr>
      </p:pic>
      <p:sp>
        <p:nvSpPr>
          <p:cNvPr id="9" name="Content Placeholder 8">
            <a:extLst>
              <a:ext uri="{FF2B5EF4-FFF2-40B4-BE49-F238E27FC236}">
                <a16:creationId xmlns:a16="http://schemas.microsoft.com/office/drawing/2014/main" id="{C94C4281-EDD0-53C5-E15F-EA63B79E9B13}"/>
              </a:ext>
            </a:extLst>
          </p:cNvPr>
          <p:cNvSpPr>
            <a:spLocks noGrp="1"/>
          </p:cNvSpPr>
          <p:nvPr>
            <p:ph idx="1"/>
          </p:nvPr>
        </p:nvSpPr>
        <p:spPr>
          <a:xfrm>
            <a:off x="6412091" y="1323976"/>
            <a:ext cx="4713104" cy="5032374"/>
          </a:xfrm>
        </p:spPr>
        <p:txBody>
          <a:bodyPr anchor="t">
            <a:normAutofit fontScale="85000" lnSpcReduction="10000"/>
          </a:bodyPr>
          <a:lstStyle/>
          <a:p>
            <a:pPr marL="0" indent="0">
              <a:buNone/>
            </a:pPr>
            <a:r>
              <a:rPr lang="en-GB" sz="1800" dirty="0"/>
              <a:t>My background in music is as an Irish Traditional Fiddle player (for 20+years). I have taught music privately and at Comhaltas groups and music schools across NI and performed (at an amateur level!) for a number of years, however I now mainly play socially at sessions, fleadhs, etc.</a:t>
            </a:r>
          </a:p>
          <a:p>
            <a:pPr marL="0" indent="0">
              <a:buNone/>
            </a:pPr>
            <a:r>
              <a:rPr lang="en-GB" sz="1800" dirty="0"/>
              <a:t>I studied a degree in Music at Ulster University Magee and then went onto complete a MSc in Cultural Management at the UU Belfast Campus. I began working with MOM as a volunteer while completing my masters degree as I found the diversity of their work really interesting. I was subsequently hired on a freelance basis in 2014 and then as an employee in 2015 to oversee their Touring and Outreach programme. In 2020 as Brian Carson stepped away from the company, I took on the Creative Producer role alongside Michael Bonner, and we now both oversee the management of the organisation. My role involves running the music touring programme, management, financial, fundraising and strategic responsibilities, programming and logistics for our year round concert programme, so like all jobs in the arts it is an incredibly rewarding and varied role that I consider myself privileged to have.</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065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451B7-F05C-A72E-D3A3-BEC800003C1A}"/>
              </a:ext>
            </a:extLst>
          </p:cNvPr>
          <p:cNvSpPr>
            <a:spLocks noGrp="1"/>
          </p:cNvSpPr>
          <p:nvPr>
            <p:ph type="title"/>
          </p:nvPr>
        </p:nvSpPr>
        <p:spPr>
          <a:xfrm>
            <a:off x="6392583" y="428625"/>
            <a:ext cx="3389134" cy="617706"/>
          </a:xfrm>
        </p:spPr>
        <p:txBody>
          <a:bodyPr anchor="b">
            <a:noAutofit/>
          </a:bodyPr>
          <a:lstStyle/>
          <a:p>
            <a:r>
              <a:rPr lang="en-GB" sz="2000" u="sng" dirty="0"/>
              <a:t>Rebekah Lutton - Singer-Songwriter</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blonde hair and blue eyes&#10;&#10;Description automatically generated">
            <a:extLst>
              <a:ext uri="{FF2B5EF4-FFF2-40B4-BE49-F238E27FC236}">
                <a16:creationId xmlns:a16="http://schemas.microsoft.com/office/drawing/2014/main" id="{7843A858-B406-916D-C9E9-37F8CE597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020" y="299509"/>
            <a:ext cx="4177871" cy="6258983"/>
          </a:xfrm>
          <a:prstGeom prst="rect">
            <a:avLst/>
          </a:prstGeom>
        </p:spPr>
      </p:pic>
      <p:sp>
        <p:nvSpPr>
          <p:cNvPr id="9" name="Content Placeholder 8">
            <a:extLst>
              <a:ext uri="{FF2B5EF4-FFF2-40B4-BE49-F238E27FC236}">
                <a16:creationId xmlns:a16="http://schemas.microsoft.com/office/drawing/2014/main" id="{BE8E72FF-F94F-EC6C-EC75-897705088097}"/>
              </a:ext>
            </a:extLst>
          </p:cNvPr>
          <p:cNvSpPr>
            <a:spLocks noGrp="1"/>
          </p:cNvSpPr>
          <p:nvPr>
            <p:ph idx="1"/>
          </p:nvPr>
        </p:nvSpPr>
        <p:spPr>
          <a:xfrm>
            <a:off x="6392583" y="2645922"/>
            <a:ext cx="4434721" cy="3710427"/>
          </a:xfrm>
        </p:spPr>
        <p:txBody>
          <a:bodyPr anchor="t">
            <a:normAutofit/>
          </a:bodyPr>
          <a:lstStyle/>
          <a:p>
            <a:pPr marL="0" indent="0">
              <a:buNone/>
            </a:pPr>
            <a:r>
              <a:rPr lang="en-GB" sz="1800" dirty="0"/>
              <a:t>Rebekah Lutton is a Belfast Based singer songwriter known for her work under the pseudonym Lilla </a:t>
            </a:r>
            <a:r>
              <a:rPr lang="en-GB" sz="1800" dirty="0" err="1"/>
              <a:t>Vargen</a:t>
            </a:r>
            <a:r>
              <a:rPr lang="en-GB" sz="1800" dirty="0"/>
              <a:t>. She has toured with acts including Dermot Kennedy, James Bay and Lisa Hannigan. Lilla has accumulated over 70 million streams across platforms and she is currently working on a new EP due for release in 2024. </a:t>
            </a: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34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451B7-F05C-A72E-D3A3-BEC800003C1A}"/>
              </a:ext>
            </a:extLst>
          </p:cNvPr>
          <p:cNvSpPr>
            <a:spLocks noGrp="1"/>
          </p:cNvSpPr>
          <p:nvPr>
            <p:ph type="title"/>
          </p:nvPr>
        </p:nvSpPr>
        <p:spPr>
          <a:xfrm>
            <a:off x="6392583" y="1014108"/>
            <a:ext cx="3389134" cy="617706"/>
          </a:xfrm>
        </p:spPr>
        <p:txBody>
          <a:bodyPr anchor="b">
            <a:noAutofit/>
          </a:bodyPr>
          <a:lstStyle/>
          <a:p>
            <a:r>
              <a:rPr lang="en-GB" sz="2000" u="sng" dirty="0"/>
              <a:t>Ron Stitt – Bb Flute Tutor and Member of Marching band</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E8E72FF-F94F-EC6C-EC75-897705088097}"/>
              </a:ext>
            </a:extLst>
          </p:cNvPr>
          <p:cNvSpPr>
            <a:spLocks noGrp="1"/>
          </p:cNvSpPr>
          <p:nvPr>
            <p:ph idx="1"/>
          </p:nvPr>
        </p:nvSpPr>
        <p:spPr>
          <a:xfrm>
            <a:off x="6392583" y="1733550"/>
            <a:ext cx="5113615" cy="4622799"/>
          </a:xfrm>
        </p:spPr>
        <p:txBody>
          <a:bodyPr anchor="t">
            <a:normAutofit fontScale="70000" lnSpcReduction="20000"/>
          </a:bodyPr>
          <a:lstStyle/>
          <a:p>
            <a:pPr marL="0" indent="0">
              <a:buNone/>
            </a:pPr>
            <a:r>
              <a:rPr lang="en-GB" sz="1800" dirty="0"/>
              <a:t>Ron has been involved in the Arts and Cultural environment through a voluntary capacity from childhood and was an active member of the Ulster Bands Association - a lobby group for marching bands across different sectors.</a:t>
            </a:r>
          </a:p>
          <a:p>
            <a:pPr marL="0" indent="0">
              <a:buNone/>
            </a:pPr>
            <a:r>
              <a:rPr lang="en-GB" sz="1800" dirty="0"/>
              <a:t>Having been a member of a marching band for over 40 years, Ron has witnessed first-hand the social side as well as the musical achievements within the local marching band culture which are key to further improvement and development. </a:t>
            </a:r>
          </a:p>
          <a:p>
            <a:pPr marL="0" indent="0">
              <a:buNone/>
            </a:pPr>
            <a:r>
              <a:rPr lang="en-GB" sz="1800" dirty="0"/>
              <a:t>In that regard, Ron has been involved in collaborations over many years with the Arts and Local Music sectors which in turn has widened the audience for the marching band genre. </a:t>
            </a:r>
          </a:p>
          <a:p>
            <a:pPr marL="0" indent="0">
              <a:buNone/>
            </a:pPr>
            <a:r>
              <a:rPr lang="en-GB" sz="1800" dirty="0"/>
              <a:t>This has included performances for both Theatre Plays and TV appearances, including such as an appearance on Sky Atlantic series ‘The Lovers’ based around Belfast and London. </a:t>
            </a:r>
          </a:p>
          <a:p>
            <a:pPr marL="0" indent="0">
              <a:buNone/>
            </a:pPr>
            <a:r>
              <a:rPr lang="en-GB" sz="1800" dirty="0"/>
              <a:t>As a member of a marching band, Ron took part in the project “Fifes and Fusion” arranged through </a:t>
            </a:r>
            <a:r>
              <a:rPr lang="en-GB" sz="1800" dirty="0" err="1"/>
              <a:t>EastSide</a:t>
            </a:r>
            <a:r>
              <a:rPr lang="en-GB" sz="1800" dirty="0"/>
              <a:t> Arts with the aim of making different genres accessible to a wider audience. This was a collaboration of local music artists which integrated the marching band repertoire with folk music and song.  The output of this project included performances at the Mac Theatre and CS Lewis Square. </a:t>
            </a:r>
          </a:p>
          <a:p>
            <a:pPr marL="0" indent="0">
              <a:buNone/>
            </a:pPr>
            <a:r>
              <a:rPr lang="en-GB" sz="1800" dirty="0"/>
              <a:t>Ron has dedicated his time to teaching Bb Flute to all age groups of various levels, including those with ADHD/hidden disabilities, and finds this very rewarding. </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439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1CA35-5737-E688-2C65-6CFC450CFBB6}"/>
              </a:ext>
            </a:extLst>
          </p:cNvPr>
          <p:cNvSpPr>
            <a:spLocks noGrp="1"/>
          </p:cNvSpPr>
          <p:nvPr>
            <p:ph type="title"/>
          </p:nvPr>
        </p:nvSpPr>
        <p:spPr>
          <a:xfrm>
            <a:off x="6412091" y="501652"/>
            <a:ext cx="4570234" cy="669924"/>
          </a:xfrm>
        </p:spPr>
        <p:txBody>
          <a:bodyPr anchor="b">
            <a:normAutofit/>
          </a:bodyPr>
          <a:lstStyle/>
          <a:p>
            <a:r>
              <a:rPr lang="en-GB" sz="2000" u="sng" dirty="0"/>
              <a:t>Rory McConnell - Editor, Music Arts and Events at BBC Northern Ireland</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on a bridge&#10;&#10;Description automatically generated">
            <a:extLst>
              <a:ext uri="{FF2B5EF4-FFF2-40B4-BE49-F238E27FC236}">
                <a16:creationId xmlns:a16="http://schemas.microsoft.com/office/drawing/2014/main" id="{2737E120-3256-5D7D-7B05-66B8FF120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85" y="299509"/>
            <a:ext cx="4662941" cy="6258983"/>
          </a:xfrm>
          <a:prstGeom prst="rect">
            <a:avLst/>
          </a:prstGeom>
        </p:spPr>
      </p:pic>
      <p:sp>
        <p:nvSpPr>
          <p:cNvPr id="9" name="Content Placeholder 8">
            <a:extLst>
              <a:ext uri="{FF2B5EF4-FFF2-40B4-BE49-F238E27FC236}">
                <a16:creationId xmlns:a16="http://schemas.microsoft.com/office/drawing/2014/main" id="{2012E0FE-2C1C-9773-87CA-8747E686A4CB}"/>
              </a:ext>
            </a:extLst>
          </p:cNvPr>
          <p:cNvSpPr>
            <a:spLocks noGrp="1"/>
          </p:cNvSpPr>
          <p:nvPr>
            <p:ph idx="1"/>
          </p:nvPr>
        </p:nvSpPr>
        <p:spPr>
          <a:xfrm>
            <a:off x="6412091" y="1314450"/>
            <a:ext cx="4951231" cy="5244042"/>
          </a:xfrm>
        </p:spPr>
        <p:txBody>
          <a:bodyPr anchor="t">
            <a:normAutofit fontScale="92500" lnSpcReduction="20000"/>
          </a:bodyPr>
          <a:lstStyle/>
          <a:p>
            <a:pPr marL="0" indent="0">
              <a:buNone/>
            </a:pPr>
            <a:r>
              <a:rPr lang="en-GB" sz="1800" dirty="0"/>
              <a:t>(1/2)</a:t>
            </a:r>
            <a:br>
              <a:rPr lang="en-GB" sz="1800" dirty="0"/>
            </a:br>
            <a:br>
              <a:rPr lang="en-GB" sz="1800" dirty="0"/>
            </a:br>
            <a:r>
              <a:rPr lang="en-GB" sz="1800" dirty="0"/>
              <a:t>When one thinks of the grass-roots music scene in Northern Ireland over the past two decades, a scene that has produced the likes of Two Door Cinema Club, And So I Watch You From Afar, and Soak, it’s impossible to consider it without the work of Rory McConnell.</a:t>
            </a:r>
          </a:p>
          <a:p>
            <a:pPr marL="0" indent="0">
              <a:buNone/>
            </a:pPr>
            <a:r>
              <a:rPr lang="en-GB" sz="1800" dirty="0"/>
              <a:t>Immersed in the local music world from a young age, he joined the team of BBC Radio Ulster’s award winning Across the Line show at the age of 16, a programme he would later present and produce. Breaking new bands locally every week on the airwaves, he’d make the leap from regional broadcasting to network radio, becoming the host of BBC Introducing in Northern Ireland on BBC Radio 1. Every week, the entire UK could get a taste of an eruption of young musical talent, curated and developed by Rory McConnell. Offering live session experience to new bands, helping make connections within the national music industry, and offering advice and mentorship, he was a lynchpin at a time when Northern Ireland was arguably the most musically fertile part of the UK.</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4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1CA35-5737-E688-2C65-6CFC450CFBB6}"/>
              </a:ext>
            </a:extLst>
          </p:cNvPr>
          <p:cNvSpPr>
            <a:spLocks noGrp="1"/>
          </p:cNvSpPr>
          <p:nvPr>
            <p:ph type="title"/>
          </p:nvPr>
        </p:nvSpPr>
        <p:spPr>
          <a:xfrm>
            <a:off x="6412091" y="501652"/>
            <a:ext cx="4570234" cy="669924"/>
          </a:xfrm>
        </p:spPr>
        <p:txBody>
          <a:bodyPr anchor="b">
            <a:normAutofit/>
          </a:bodyPr>
          <a:lstStyle/>
          <a:p>
            <a:r>
              <a:rPr lang="en-GB" sz="2000" u="sng" dirty="0"/>
              <a:t>Rory McConnell - Editor, Music Arts and Events at BBC Northern Ireland</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on a bridge&#10;&#10;Description automatically generated">
            <a:extLst>
              <a:ext uri="{FF2B5EF4-FFF2-40B4-BE49-F238E27FC236}">
                <a16:creationId xmlns:a16="http://schemas.microsoft.com/office/drawing/2014/main" id="{2737E120-3256-5D7D-7B05-66B8FF120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85" y="299509"/>
            <a:ext cx="4662941" cy="6258983"/>
          </a:xfrm>
          <a:prstGeom prst="rect">
            <a:avLst/>
          </a:prstGeom>
        </p:spPr>
      </p:pic>
      <p:sp>
        <p:nvSpPr>
          <p:cNvPr id="9" name="Content Placeholder 8">
            <a:extLst>
              <a:ext uri="{FF2B5EF4-FFF2-40B4-BE49-F238E27FC236}">
                <a16:creationId xmlns:a16="http://schemas.microsoft.com/office/drawing/2014/main" id="{2012E0FE-2C1C-9773-87CA-8747E686A4CB}"/>
              </a:ext>
            </a:extLst>
          </p:cNvPr>
          <p:cNvSpPr>
            <a:spLocks noGrp="1"/>
          </p:cNvSpPr>
          <p:nvPr>
            <p:ph idx="1"/>
          </p:nvPr>
        </p:nvSpPr>
        <p:spPr>
          <a:xfrm>
            <a:off x="6412091" y="1314450"/>
            <a:ext cx="4951231" cy="5244042"/>
          </a:xfrm>
        </p:spPr>
        <p:txBody>
          <a:bodyPr anchor="t">
            <a:normAutofit fontScale="70000" lnSpcReduction="20000"/>
          </a:bodyPr>
          <a:lstStyle/>
          <a:p>
            <a:pPr marL="0" indent="0">
              <a:buNone/>
            </a:pPr>
            <a:r>
              <a:rPr lang="en-GB" sz="1800" dirty="0"/>
              <a:t>(2/2)</a:t>
            </a:r>
            <a:br>
              <a:rPr lang="en-GB" sz="1800" dirty="0"/>
            </a:br>
            <a:br>
              <a:rPr lang="en-GB" sz="1800" dirty="0"/>
            </a:br>
            <a:r>
              <a:rPr lang="en-GB" sz="1800" dirty="0"/>
              <a:t>Outside the confines of the studio, he staged live concerts featuring some of the hottest acts in the country, taking over venues across Northern Ireland, to record new bands in their natural environment. This would lead to a partnership with Paddy Glasgow and his </a:t>
            </a:r>
            <a:r>
              <a:rPr lang="en-GB" sz="1800" dirty="0" err="1"/>
              <a:t>Glasgowbury</a:t>
            </a:r>
            <a:r>
              <a:rPr lang="en-GB" sz="1800" dirty="0"/>
              <a:t> music festival, with Rory McConnell’s BBC Radio 1 show curating the main stage, recording the acts, and bringing the majesty of the Sperrin mountains to a national audience. He also curated a special concert in Belfast’s Mandela Hall which brought the four nations of the UK together in a spectacular event, headlined by Two Door Cinema Club, just ahead of the release of their critically acclaimed debut album. And through these connections, over the years, many Northern Irish artists would perform at some of the UK’s biggest festivals, including Glastonbury and Reading / Leeds, selected and supported by Rory McConnell.</a:t>
            </a:r>
          </a:p>
          <a:p>
            <a:pPr marL="0" indent="0">
              <a:buNone/>
            </a:pPr>
            <a:r>
              <a:rPr lang="en-GB" sz="1800" dirty="0"/>
              <a:t>In addition to his work as a broadcaster and producer, Rory also ran the Di </a:t>
            </a:r>
            <a:r>
              <a:rPr lang="en-GB" sz="1800" dirty="0" err="1"/>
              <a:t>Di</a:t>
            </a:r>
            <a:r>
              <a:rPr lang="en-GB" sz="1800" dirty="0"/>
              <a:t> Mau record label, releasing debut albums by some of the most revered local acts, including A Plastic Rose and Dutch Shultz. Heading up a team including Jon </a:t>
            </a:r>
            <a:r>
              <a:rPr lang="en-GB" sz="1800" dirty="0" err="1"/>
              <a:t>Ollier</a:t>
            </a:r>
            <a:r>
              <a:rPr lang="en-GB" sz="1800" dirty="0"/>
              <a:t>, best known for his work with Ed Sheeran, the label achieved worldwide distribution, helping local acts turn music from a hobby into a career. And on the live scene, his promotions company attracted top level talent to venues in Belfast and Derry.</a:t>
            </a:r>
          </a:p>
          <a:p>
            <a:pPr marL="0" indent="0">
              <a:buNone/>
            </a:pPr>
            <a:r>
              <a:rPr lang="en-GB" sz="1800" dirty="0"/>
              <a:t>Rory is still immersed in the world of broadcasting and music, currently in the role of overseeing Music, Arts, and Events for BBC Radio Ulster, continuing to innovate, bringing radio visualisation to the station for the first time, as well as his tireless support and development of artists, maintaining Northern Ireland’s reputation as a musical trailblazer. As long as there is a Northern Irish music scene, you’ll find Rory McConnell at the heart of it.</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35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1CA35-5737-E688-2C65-6CFC450CFBB6}"/>
              </a:ext>
            </a:extLst>
          </p:cNvPr>
          <p:cNvSpPr>
            <a:spLocks noGrp="1"/>
          </p:cNvSpPr>
          <p:nvPr>
            <p:ph type="title"/>
          </p:nvPr>
        </p:nvSpPr>
        <p:spPr>
          <a:xfrm>
            <a:off x="6412091" y="501652"/>
            <a:ext cx="4570234" cy="669924"/>
          </a:xfrm>
        </p:spPr>
        <p:txBody>
          <a:bodyPr anchor="b">
            <a:normAutofit fontScale="90000"/>
          </a:bodyPr>
          <a:lstStyle/>
          <a:p>
            <a:r>
              <a:rPr lang="en-GB" sz="2000" u="sng" dirty="0"/>
              <a:t>Nikki MacRae – Music Lead &amp; UNESCO Focal Point, Co-Founder Soft Gut Song Camp</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holding a dog&#10;&#10;Description automatically generated">
            <a:extLst>
              <a:ext uri="{FF2B5EF4-FFF2-40B4-BE49-F238E27FC236}">
                <a16:creationId xmlns:a16="http://schemas.microsoft.com/office/drawing/2014/main" id="{8F64EAC5-99A5-AEAA-BC01-E623B7802B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938" y="836614"/>
            <a:ext cx="4951412" cy="4951412"/>
          </a:xfrm>
        </p:spPr>
      </p:pic>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152409-F62E-0FDD-9AFB-4659E53EAB24}"/>
              </a:ext>
            </a:extLst>
          </p:cNvPr>
          <p:cNvSpPr txBox="1"/>
          <p:nvPr/>
        </p:nvSpPr>
        <p:spPr>
          <a:xfrm>
            <a:off x="6096000" y="1095061"/>
            <a:ext cx="5286369" cy="5909310"/>
          </a:xfrm>
          <a:prstGeom prst="rect">
            <a:avLst/>
          </a:prstGeom>
          <a:noFill/>
        </p:spPr>
        <p:txBody>
          <a:bodyPr wrap="square" rtlCol="0">
            <a:spAutoFit/>
          </a:bodyPr>
          <a:lstStyle/>
          <a:p>
            <a:r>
              <a:rPr lang="en-GB" sz="1400" b="0" i="0" dirty="0">
                <a:effectLst/>
                <a:latin typeface="-apple-system"/>
              </a:rPr>
              <a:t>I began my career in the music industry through promoting gigs under the pseudonym ‘Hidden Machine’ alongside co-presenting / producing Irish music specialist show ‘Through The Wall’ on Blast106. Following this I supported the launch of the first regional office of independent music charity Help Musicians in 2016 as the first full-time member of staff outside of England.</a:t>
            </a:r>
            <a:br>
              <a:rPr lang="en-GB" sz="1400" b="0" i="0" dirty="0">
                <a:effectLst/>
                <a:latin typeface="-apple-system"/>
              </a:rPr>
            </a:br>
            <a:br>
              <a:rPr lang="en-GB" sz="1400" dirty="0"/>
            </a:br>
            <a:r>
              <a:rPr lang="en-GB" sz="1400" b="0" i="0" dirty="0">
                <a:effectLst/>
                <a:latin typeface="-apple-system"/>
              </a:rPr>
              <a:t>I spent the next six years supporting artists to thrive in their careers primarily through this charity. I counted highlights such as delivering the Women in Music Fund to develop major works by local organisations to benefit female-identifying and non-binary individuals in their careers and personal confidence, as well as curating a monthly informational public ‘expert series’ as part of the Three Bands in Three Years programme. </a:t>
            </a:r>
            <a:br>
              <a:rPr lang="en-GB" sz="1400" dirty="0"/>
            </a:br>
            <a:br>
              <a:rPr lang="en-GB" sz="1400" dirty="0"/>
            </a:br>
            <a:r>
              <a:rPr lang="en-GB" sz="1400" b="0" i="0" dirty="0">
                <a:effectLst/>
                <a:latin typeface="-apple-system"/>
              </a:rPr>
              <a:t>Outside of this, I worked as an artist manager and in 2021 I was proud to receive the AIM ‘local hero’ award alongside receiving an </a:t>
            </a:r>
            <a:r>
              <a:rPr lang="en-GB" sz="1400" b="0" i="0" dirty="0" err="1">
                <a:effectLst/>
                <a:latin typeface="-apple-system"/>
              </a:rPr>
              <a:t>fDip</a:t>
            </a:r>
            <a:r>
              <a:rPr lang="en-GB" sz="1400" b="0" i="0" dirty="0">
                <a:effectLst/>
                <a:latin typeface="-apple-system"/>
              </a:rPr>
              <a:t> in Music Business with Distinction from BIMM Dublin. In 2021 I co-founded the Soft Gut Song Camp - an initiative designed to unlock the collaborative potential of artists, songwriters and producers across Ireland. </a:t>
            </a:r>
            <a:br>
              <a:rPr lang="en-GB" sz="1400" dirty="0"/>
            </a:br>
            <a:br>
              <a:rPr lang="en-GB" sz="1400" dirty="0"/>
            </a:br>
            <a:r>
              <a:rPr lang="en-GB" sz="1400" b="0" i="0" dirty="0">
                <a:effectLst/>
                <a:latin typeface="-apple-system"/>
              </a:rPr>
              <a:t>As of 2022 I am the dedicated music officer for Belfast City Council and I have the joy of working on the implementation of the Council's music strategy. I am the Focal Point for Belfast within the UNESCO City of Music network.</a:t>
            </a:r>
            <a:endParaRPr lang="en-GB" sz="1400" dirty="0"/>
          </a:p>
        </p:txBody>
      </p:sp>
    </p:spTree>
    <p:extLst>
      <p:ext uri="{BB962C8B-B14F-4D97-AF65-F5344CB8AC3E}">
        <p14:creationId xmlns:p14="http://schemas.microsoft.com/office/powerpoint/2010/main" val="342462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64DE3-32EB-AED4-C44F-39427FA6E132}"/>
              </a:ext>
            </a:extLst>
          </p:cNvPr>
          <p:cNvSpPr>
            <a:spLocks noGrp="1"/>
          </p:cNvSpPr>
          <p:nvPr>
            <p:ph type="title"/>
          </p:nvPr>
        </p:nvSpPr>
        <p:spPr>
          <a:xfrm>
            <a:off x="6392583" y="335279"/>
            <a:ext cx="4808817" cy="874395"/>
          </a:xfrm>
        </p:spPr>
        <p:txBody>
          <a:bodyPr anchor="b">
            <a:noAutofit/>
          </a:bodyPr>
          <a:lstStyle/>
          <a:p>
            <a:r>
              <a:rPr lang="en-GB" sz="2000" u="sng" dirty="0"/>
              <a:t>Aisling Agnew - Professional Flautist / Concert Manager</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a flute&#10;&#10;Description automatically generated">
            <a:extLst>
              <a:ext uri="{FF2B5EF4-FFF2-40B4-BE49-F238E27FC236}">
                <a16:creationId xmlns:a16="http://schemas.microsoft.com/office/drawing/2014/main" id="{A6F2D519-76F0-62C2-1B6C-D5BDD6FD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3" y="1692811"/>
            <a:ext cx="5221625" cy="3472378"/>
          </a:xfrm>
          <a:prstGeom prst="rect">
            <a:avLst/>
          </a:prstGeom>
        </p:spPr>
      </p:pic>
      <p:sp>
        <p:nvSpPr>
          <p:cNvPr id="9" name="Content Placeholder 8">
            <a:extLst>
              <a:ext uri="{FF2B5EF4-FFF2-40B4-BE49-F238E27FC236}">
                <a16:creationId xmlns:a16="http://schemas.microsoft.com/office/drawing/2014/main" id="{CCA5D7AA-D3E5-69AE-385D-FAB7956EE3D6}"/>
              </a:ext>
            </a:extLst>
          </p:cNvPr>
          <p:cNvSpPr>
            <a:spLocks noGrp="1"/>
          </p:cNvSpPr>
          <p:nvPr>
            <p:ph idx="1"/>
          </p:nvPr>
        </p:nvSpPr>
        <p:spPr>
          <a:xfrm>
            <a:off x="5984243" y="1590674"/>
            <a:ext cx="5601914" cy="5053965"/>
          </a:xfrm>
        </p:spPr>
        <p:txBody>
          <a:bodyPr anchor="t">
            <a:normAutofit fontScale="40000" lnSpcReduction="20000"/>
          </a:bodyPr>
          <a:lstStyle/>
          <a:p>
            <a:pPr marL="0" indent="0">
              <a:buNone/>
            </a:pPr>
            <a:r>
              <a:rPr lang="en-GB" sz="3700" dirty="0"/>
              <a:t>(1/2)</a:t>
            </a:r>
            <a:br>
              <a:rPr lang="en-GB" sz="3700" dirty="0"/>
            </a:br>
            <a:br>
              <a:rPr lang="en-GB" sz="3700" dirty="0"/>
            </a:br>
            <a:br>
              <a:rPr lang="en-GB" sz="3700" dirty="0"/>
            </a:br>
            <a:r>
              <a:rPr lang="en-GB" sz="3700" dirty="0"/>
              <a:t>Aisling Agnew is a flautist from Belfast. She performs internationally and has performed at prominent festivals such as the National Flute Association’s 40th Convention at Caesar’s Palace Las Vegas, </a:t>
            </a:r>
            <a:r>
              <a:rPr lang="en-GB" sz="3700" dirty="0" err="1"/>
              <a:t>Jeonju</a:t>
            </a:r>
            <a:r>
              <a:rPr lang="en-GB" sz="3700" dirty="0"/>
              <a:t> International Sori Festival in Korea, Sarajevo Winter Festival and closer to home at New Music Dublin, British Flute Convention in Manchester, Celtic Connections in Glasgow, and Belfast International Festival as both a soloist and chamber musician.</a:t>
            </a:r>
          </a:p>
          <a:p>
            <a:pPr marL="0" indent="0">
              <a:buNone/>
            </a:pPr>
            <a:r>
              <a:rPr lang="en-GB" sz="3700" dirty="0"/>
              <a:t>Aisling is host of the successful podcast The Flute NI and has interviewed many performers, teachers and makers about their experiences. Aisling has made many successful recordings featuring CDs, radio broadcasts and live performances and she specialises in playing a wide range of flutes, performing on silver and wooden concert flutes as well as baroque and Irish flute and whistle. Aisling is a graduate of the Guildhall School of Music &amp; Drama and the Royal Conservatoire of Scotland and is the recipient of many awards including the Countess of Munster, Arts Council of NI, Creative Scotland and Belfast Classical Music Bursaries. Her latest solo album recording ‘Alone’ is due for release in 2023.</a:t>
            </a:r>
          </a:p>
          <a:p>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82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64DE3-32EB-AED4-C44F-39427FA6E132}"/>
              </a:ext>
            </a:extLst>
          </p:cNvPr>
          <p:cNvSpPr>
            <a:spLocks noGrp="1"/>
          </p:cNvSpPr>
          <p:nvPr>
            <p:ph type="title"/>
          </p:nvPr>
        </p:nvSpPr>
        <p:spPr>
          <a:xfrm>
            <a:off x="6392583" y="335279"/>
            <a:ext cx="4808817" cy="874395"/>
          </a:xfrm>
        </p:spPr>
        <p:txBody>
          <a:bodyPr anchor="b">
            <a:noAutofit/>
          </a:bodyPr>
          <a:lstStyle/>
          <a:p>
            <a:r>
              <a:rPr lang="en-GB" sz="2000" u="sng" dirty="0"/>
              <a:t>Aisling Agnew - Professional Flautist / Concert Manager</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a flute&#10;&#10;Description automatically generated">
            <a:extLst>
              <a:ext uri="{FF2B5EF4-FFF2-40B4-BE49-F238E27FC236}">
                <a16:creationId xmlns:a16="http://schemas.microsoft.com/office/drawing/2014/main" id="{A6F2D519-76F0-62C2-1B6C-D5BDD6FD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3" y="1692811"/>
            <a:ext cx="5221625" cy="3472378"/>
          </a:xfrm>
          <a:prstGeom prst="rect">
            <a:avLst/>
          </a:prstGeom>
        </p:spPr>
      </p:pic>
      <p:sp>
        <p:nvSpPr>
          <p:cNvPr id="9" name="Content Placeholder 8">
            <a:extLst>
              <a:ext uri="{FF2B5EF4-FFF2-40B4-BE49-F238E27FC236}">
                <a16:creationId xmlns:a16="http://schemas.microsoft.com/office/drawing/2014/main" id="{CCA5D7AA-D3E5-69AE-385D-FAB7956EE3D6}"/>
              </a:ext>
            </a:extLst>
          </p:cNvPr>
          <p:cNvSpPr>
            <a:spLocks noGrp="1"/>
          </p:cNvSpPr>
          <p:nvPr>
            <p:ph idx="1"/>
          </p:nvPr>
        </p:nvSpPr>
        <p:spPr>
          <a:xfrm>
            <a:off x="5984243" y="1590674"/>
            <a:ext cx="5601914" cy="5053965"/>
          </a:xfrm>
        </p:spPr>
        <p:txBody>
          <a:bodyPr anchor="t">
            <a:normAutofit fontScale="85000" lnSpcReduction="10000"/>
          </a:bodyPr>
          <a:lstStyle/>
          <a:p>
            <a:pPr marL="0" indent="0">
              <a:buNone/>
            </a:pPr>
            <a:r>
              <a:rPr lang="en-GB" sz="1900" dirty="0"/>
              <a:t>(2/2)</a:t>
            </a:r>
            <a:br>
              <a:rPr lang="en-GB" sz="3700" dirty="0"/>
            </a:br>
            <a:br>
              <a:rPr lang="en-GB" sz="3700" dirty="0"/>
            </a:br>
            <a:r>
              <a:rPr lang="en-GB" sz="1800" dirty="0"/>
              <a:t>Reflecting her passion for contemporary music, Aisling is both flautist and concert manager with Hard Rain Soloist Ensemble in Belfast. They specialise in bringing new music to audiences in NI and helping promote composers from Ireland. They regularly work with young musicians from Queens University (where they are Ensemble in Residence) and the Ulster Youth Orchestra.</a:t>
            </a:r>
          </a:p>
          <a:p>
            <a:pPr marL="0" indent="0">
              <a:buNone/>
            </a:pPr>
            <a:r>
              <a:rPr lang="en-GB" sz="1800" dirty="0"/>
              <a:t>Aisling also performs with the Irish Memory Orchestra, collaborating with Irish traditional musicians and she regularly freelances with various orchestras in the UK and Ireland such as Ulster Orchestra. Aisling performs in several chamber groups such as the Clyde Duo with Welsh harpist Sharron Griffiths with whom she has toured extensively. Aisling is involved with a variety of music education programmes such as the Ulster Orchestra's Crescendo Project, she teaches at Queen’s University Belfast and has given many international masterclasses and workshops including for BBC Ten Pieces NI and Classic Children’s Concerts in Scotland. Aisling has worked with Drake Music, collaborating with musicians with additional needs and she has also conducted various ensembles including Flute Phonics and St Andrews Flute Ensemble.</a:t>
            </a:r>
          </a:p>
          <a:p>
            <a:pPr marL="0" indent="0">
              <a:buNone/>
            </a:pP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00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526C66-5D65-69B7-F1BA-9231D456AD99}"/>
              </a:ext>
            </a:extLst>
          </p:cNvPr>
          <p:cNvSpPr>
            <a:spLocks noGrp="1"/>
          </p:cNvSpPr>
          <p:nvPr>
            <p:ph type="title"/>
          </p:nvPr>
        </p:nvSpPr>
        <p:spPr>
          <a:xfrm>
            <a:off x="6412091" y="501651"/>
            <a:ext cx="4722634" cy="565149"/>
          </a:xfrm>
        </p:spPr>
        <p:txBody>
          <a:bodyPr anchor="b">
            <a:noAutofit/>
          </a:bodyPr>
          <a:lstStyle/>
          <a:p>
            <a:r>
              <a:rPr lang="en-GB" sz="2000" u="sng" dirty="0"/>
              <a:t>Anthony Toner - Freelance Singer-Songwriter</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playing a guitar&#10;&#10;Description automatically generated">
            <a:extLst>
              <a:ext uri="{FF2B5EF4-FFF2-40B4-BE49-F238E27FC236}">
                <a16:creationId xmlns:a16="http://schemas.microsoft.com/office/drawing/2014/main" id="{B0FA0450-44CB-AA21-CCC3-9D03DFDEB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69" y="299509"/>
            <a:ext cx="4475172" cy="6258983"/>
          </a:xfrm>
          <a:prstGeom prst="rect">
            <a:avLst/>
          </a:prstGeom>
        </p:spPr>
      </p:pic>
      <p:sp>
        <p:nvSpPr>
          <p:cNvPr id="9" name="Content Placeholder 8">
            <a:extLst>
              <a:ext uri="{FF2B5EF4-FFF2-40B4-BE49-F238E27FC236}">
                <a16:creationId xmlns:a16="http://schemas.microsoft.com/office/drawing/2014/main" id="{0B57F336-8AC3-FB40-238E-B6F60292F3A8}"/>
              </a:ext>
            </a:extLst>
          </p:cNvPr>
          <p:cNvSpPr>
            <a:spLocks noGrp="1"/>
          </p:cNvSpPr>
          <p:nvPr>
            <p:ph idx="1"/>
          </p:nvPr>
        </p:nvSpPr>
        <p:spPr>
          <a:xfrm>
            <a:off x="6238881" y="1333500"/>
            <a:ext cx="5069200" cy="5022849"/>
          </a:xfrm>
        </p:spPr>
        <p:txBody>
          <a:bodyPr anchor="t">
            <a:normAutofit lnSpcReduction="10000"/>
          </a:bodyPr>
          <a:lstStyle/>
          <a:p>
            <a:pPr marL="0" indent="0">
              <a:buNone/>
            </a:pPr>
            <a:r>
              <a:rPr lang="en-GB" sz="1800" dirty="0"/>
              <a:t>I am a self-employed singer songwriter and musician, with extensive additional experience in print journalism (17 years) and arts management (11 years). Alongside those careers I have always worked as a semi-professional musician for almost 35 years, in all kinds of genres and situations, from country &amp; western dance bands to session work and writing music for theatre. I have released thirteen albums of original material, picked up strong reviews and radio play - and I’ve performed throughout the UK and also in the United States and Canada. Along the way I have shared my experience in occasional mentoring sessions for emerging artists, </a:t>
            </a:r>
            <a:r>
              <a:rPr lang="en-GB" sz="1800" dirty="0" err="1"/>
              <a:t>songwriting</a:t>
            </a:r>
            <a:r>
              <a:rPr lang="en-GB" sz="1800" dirty="0"/>
              <a:t> workshops and more recently with informal help and suggestions for festival content, in terms of suggesting suitable artists, venues, or creating bespoke events.</a:t>
            </a: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998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368A19-BF66-44CB-9FD7-92965F6E9450}"/>
              </a:ext>
            </a:extLst>
          </p:cNvPr>
          <p:cNvSpPr>
            <a:spLocks noGrp="1"/>
          </p:cNvSpPr>
          <p:nvPr>
            <p:ph type="title"/>
          </p:nvPr>
        </p:nvSpPr>
        <p:spPr>
          <a:xfrm>
            <a:off x="6392583" y="501651"/>
            <a:ext cx="4408767" cy="565149"/>
          </a:xfrm>
        </p:spPr>
        <p:txBody>
          <a:bodyPr anchor="b">
            <a:noAutofit/>
          </a:bodyPr>
          <a:lstStyle/>
          <a:p>
            <a:r>
              <a:rPr lang="en-GB" sz="1800" u="sng" dirty="0"/>
              <a:t>Ben Magee - Director of New Champion Management</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a beard&#10;&#10;Description automatically generated">
            <a:extLst>
              <a:ext uri="{FF2B5EF4-FFF2-40B4-BE49-F238E27FC236}">
                <a16:creationId xmlns:a16="http://schemas.microsoft.com/office/drawing/2014/main" id="{9A97D05F-A23C-53FB-B47C-409C8C3D9034}"/>
              </a:ext>
            </a:extLst>
          </p:cNvPr>
          <p:cNvPicPr>
            <a:picLocks noChangeAspect="1"/>
          </p:cNvPicPr>
          <p:nvPr/>
        </p:nvPicPr>
        <p:blipFill rotWithShape="1">
          <a:blip r:embed="rId2">
            <a:extLst>
              <a:ext uri="{28A0092B-C50C-407E-A947-70E740481C1C}">
                <a14:useLocalDpi xmlns:a14="http://schemas.microsoft.com/office/drawing/2010/main" val="0"/>
              </a:ext>
            </a:extLst>
          </a:blip>
          <a:srcRect t="4107" r="3" b="3"/>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736298F4-F137-BE54-B5AD-C5A8A206C736}"/>
              </a:ext>
            </a:extLst>
          </p:cNvPr>
          <p:cNvSpPr>
            <a:spLocks noGrp="1"/>
          </p:cNvSpPr>
          <p:nvPr>
            <p:ph idx="1"/>
          </p:nvPr>
        </p:nvSpPr>
        <p:spPr>
          <a:xfrm>
            <a:off x="6059055" y="1234440"/>
            <a:ext cx="5247964" cy="5121909"/>
          </a:xfrm>
        </p:spPr>
        <p:txBody>
          <a:bodyPr anchor="t">
            <a:normAutofit/>
          </a:bodyPr>
          <a:lstStyle/>
          <a:p>
            <a:pPr marL="0" indent="0">
              <a:buNone/>
            </a:pPr>
            <a:r>
              <a:rPr lang="en-GB" sz="1800" dirty="0"/>
              <a:t>A music enthusiast at heart, Ben’s journey in the music industry began on the cowboy side, as a journalist and roadie for acts in his local scene. This all changed when he established New Champion Management in late 2019, setting up a home and infrastructure for the artists and sounds that he loved.</a:t>
            </a:r>
          </a:p>
          <a:p>
            <a:pPr marL="0" indent="0">
              <a:buNone/>
            </a:pPr>
            <a:r>
              <a:rPr lang="en-GB" sz="1800" dirty="0"/>
              <a:t>With global partners, 80+ million streams across the roster and live performances in 20+ countries, New Champion represents the best artists in Ireland with bespoke strategy and unwavering passion. Ben has served as a creative consultant for UNESCO, Belfast City Council, and has been a guest speaker at numerous conferences and artist development programmes across Ireland and the UK.</a:t>
            </a:r>
          </a:p>
          <a:p>
            <a:pPr marL="0" indent="0">
              <a:buNone/>
            </a:pPr>
            <a:r>
              <a:rPr lang="en-GB" sz="1800" dirty="0"/>
              <a:t>Currently, he heads up the creative, logistic and business strategy for New Champion Management from its HQ in Belfast, NI</a:t>
            </a:r>
          </a:p>
          <a:p>
            <a:pPr marL="0" indent="0">
              <a:buNone/>
            </a:pPr>
            <a:endParaRPr lang="en-US" sz="1800" dirty="0"/>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415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1A631-DE32-DB1C-00B9-0BE9FD9208BB}"/>
              </a:ext>
            </a:extLst>
          </p:cNvPr>
          <p:cNvSpPr>
            <a:spLocks noGrp="1"/>
          </p:cNvSpPr>
          <p:nvPr>
            <p:ph type="title"/>
          </p:nvPr>
        </p:nvSpPr>
        <p:spPr>
          <a:xfrm>
            <a:off x="6412091" y="501651"/>
            <a:ext cx="4341634" cy="656589"/>
          </a:xfrm>
        </p:spPr>
        <p:txBody>
          <a:bodyPr anchor="b">
            <a:noAutofit/>
          </a:bodyPr>
          <a:lstStyle/>
          <a:p>
            <a:r>
              <a:rPr lang="en-GB" sz="2000" u="sng" dirty="0"/>
              <a:t>Bethany Simpson - Concerts Manager Belfast Music Society</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a clarinet&#10;&#10;Description automatically generated">
            <a:extLst>
              <a:ext uri="{FF2B5EF4-FFF2-40B4-BE49-F238E27FC236}">
                <a16:creationId xmlns:a16="http://schemas.microsoft.com/office/drawing/2014/main" id="{3574FFA7-955A-0E51-98E6-F7ADB52EB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64" y="299509"/>
            <a:ext cx="4412583" cy="6258983"/>
          </a:xfrm>
          <a:prstGeom prst="rect">
            <a:avLst/>
          </a:prstGeom>
        </p:spPr>
      </p:pic>
      <p:sp>
        <p:nvSpPr>
          <p:cNvPr id="9" name="Content Placeholder 8">
            <a:extLst>
              <a:ext uri="{FF2B5EF4-FFF2-40B4-BE49-F238E27FC236}">
                <a16:creationId xmlns:a16="http://schemas.microsoft.com/office/drawing/2014/main" id="{D7D1C375-1344-9F92-0313-6A731383A257}"/>
              </a:ext>
            </a:extLst>
          </p:cNvPr>
          <p:cNvSpPr>
            <a:spLocks noGrp="1"/>
          </p:cNvSpPr>
          <p:nvPr>
            <p:ph idx="1"/>
          </p:nvPr>
        </p:nvSpPr>
        <p:spPr>
          <a:xfrm>
            <a:off x="6392583" y="1417320"/>
            <a:ext cx="4434721" cy="4939029"/>
          </a:xfrm>
        </p:spPr>
        <p:txBody>
          <a:bodyPr anchor="t">
            <a:normAutofit/>
          </a:bodyPr>
          <a:lstStyle/>
          <a:p>
            <a:pPr marL="0" indent="0">
              <a:buNone/>
            </a:pPr>
            <a:r>
              <a:rPr lang="en-GB" sz="1800" dirty="0"/>
              <a:t>Bethany graduated from Queen’s University Belfast with a First-Class Honours Bachelor of Music degree. Whilst at university, she won many prestigious awards including the Hamilton Harty Scholarship on two occasions and the Flax Trust Bursary for gaining the highest mark in music performance.  She now enjoys a varied career as a professional clarinettist whilst also dividing her time as the Concerts Manager for both the Belfast Music Society and Newry Chamber Music. Aside from this she is currently undergoing a Masters in Innovation, Leadership and Management with the University of York.</a:t>
            </a:r>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10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B8089-CD2D-6A91-6BFE-6366C5579DF0}"/>
              </a:ext>
            </a:extLst>
          </p:cNvPr>
          <p:cNvSpPr>
            <a:spLocks noGrp="1"/>
          </p:cNvSpPr>
          <p:nvPr>
            <p:ph type="title"/>
          </p:nvPr>
        </p:nvSpPr>
        <p:spPr>
          <a:xfrm>
            <a:off x="6392583" y="501651"/>
            <a:ext cx="4742142" cy="610869"/>
          </a:xfrm>
        </p:spPr>
        <p:txBody>
          <a:bodyPr anchor="b">
            <a:noAutofit/>
          </a:bodyPr>
          <a:lstStyle/>
          <a:p>
            <a:r>
              <a:rPr lang="en-GB" sz="1800" u="sng" dirty="0"/>
              <a:t>Boyd Sleator - Co-Founder of Free the Night, Coordinator of NI Humanists</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glasses and a floral shirt&#10;&#10;Description automatically generated">
            <a:extLst>
              <a:ext uri="{FF2B5EF4-FFF2-40B4-BE49-F238E27FC236}">
                <a16:creationId xmlns:a16="http://schemas.microsoft.com/office/drawing/2014/main" id="{8B4A63E4-BD93-B23B-7945-142BE4BF54A0}"/>
              </a:ext>
            </a:extLst>
          </p:cNvPr>
          <p:cNvPicPr>
            <a:picLocks noChangeAspect="1"/>
          </p:cNvPicPr>
          <p:nvPr/>
        </p:nvPicPr>
        <p:blipFill rotWithShape="1">
          <a:blip r:embed="rId2">
            <a:extLst>
              <a:ext uri="{28A0092B-C50C-407E-A947-70E740481C1C}">
                <a14:useLocalDpi xmlns:a14="http://schemas.microsoft.com/office/drawing/2010/main" val="0"/>
              </a:ext>
            </a:extLst>
          </a:blip>
          <a:srcRect l="4423" r="11939" b="-3"/>
          <a:stretch/>
        </p:blipFill>
        <p:spPr>
          <a:xfrm>
            <a:off x="279143" y="299509"/>
            <a:ext cx="5221625" cy="6258983"/>
          </a:xfrm>
          <a:prstGeom prst="rect">
            <a:avLst/>
          </a:prstGeom>
        </p:spPr>
      </p:pic>
      <p:sp>
        <p:nvSpPr>
          <p:cNvPr id="9" name="Content Placeholder 8">
            <a:extLst>
              <a:ext uri="{FF2B5EF4-FFF2-40B4-BE49-F238E27FC236}">
                <a16:creationId xmlns:a16="http://schemas.microsoft.com/office/drawing/2014/main" id="{13C9DEA0-B4E8-6E96-F761-0F0B887C0DEF}"/>
              </a:ext>
            </a:extLst>
          </p:cNvPr>
          <p:cNvSpPr>
            <a:spLocks noGrp="1"/>
          </p:cNvSpPr>
          <p:nvPr>
            <p:ph idx="1"/>
          </p:nvPr>
        </p:nvSpPr>
        <p:spPr>
          <a:xfrm>
            <a:off x="6392583" y="1402080"/>
            <a:ext cx="4914436" cy="4954269"/>
          </a:xfrm>
        </p:spPr>
        <p:txBody>
          <a:bodyPr anchor="t">
            <a:normAutofit lnSpcReduction="10000"/>
          </a:bodyPr>
          <a:lstStyle/>
          <a:p>
            <a:pPr marL="0" indent="0">
              <a:buNone/>
            </a:pPr>
            <a:r>
              <a:rPr lang="en-GB" sz="1800" dirty="0"/>
              <a:t>Boyd Sleator, co-founder of Free The Night and Coordinator of Northern Ireland Humanists, is deeply invested in Belfast's music scene. Skilled in strategic planning and community building, he advocates for vital reforms like entertainment and alcohol licensing and the development of the </a:t>
            </a:r>
            <a:r>
              <a:rPr lang="en-GB" sz="1800" dirty="0" err="1"/>
              <a:t>nighttime</a:t>
            </a:r>
            <a:r>
              <a:rPr lang="en-GB" sz="1800" dirty="0"/>
              <a:t> economy. </a:t>
            </a:r>
          </a:p>
          <a:p>
            <a:pPr marL="0" indent="0">
              <a:buNone/>
            </a:pPr>
            <a:r>
              <a:rPr lang="en-GB" sz="1800" dirty="0"/>
              <a:t>Boyd works on the challenges around infrastructure, safety, and space for creative activities. His understanding of Belfast's </a:t>
            </a:r>
            <a:r>
              <a:rPr lang="en-GB" sz="1800" dirty="0" err="1"/>
              <a:t>nighttime</a:t>
            </a:r>
            <a:r>
              <a:rPr lang="en-GB" sz="1800" dirty="0"/>
              <a:t> economy allows him to effectively engage with key stakeholders in the community as well as those in government and local authority areas. On the Belfast Region Music Board, Boyd is committed to championing local talent and underserved communities, intending to showcase Belfast as a global hub of creativity.</a:t>
            </a:r>
          </a:p>
          <a:p>
            <a:pPr marL="0" indent="0">
              <a:buNone/>
            </a:pPr>
            <a:endParaRPr lang="en-US" sz="1800" dirty="0"/>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2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59821-8798-AEC1-0CC4-FEEBC869A9DF}"/>
              </a:ext>
            </a:extLst>
          </p:cNvPr>
          <p:cNvSpPr>
            <a:spLocks noGrp="1"/>
          </p:cNvSpPr>
          <p:nvPr>
            <p:ph type="title"/>
          </p:nvPr>
        </p:nvSpPr>
        <p:spPr>
          <a:xfrm>
            <a:off x="6392583" y="501651"/>
            <a:ext cx="4414848" cy="1716255"/>
          </a:xfrm>
        </p:spPr>
        <p:txBody>
          <a:bodyPr anchor="b">
            <a:noAutofit/>
          </a:bodyPr>
          <a:lstStyle/>
          <a:p>
            <a:r>
              <a:rPr lang="en-GB" sz="2000" u="sng" dirty="0"/>
              <a:t>Brian Coney - Editor / Writer / Musicians / PR Representation / The Thin Air</a:t>
            </a:r>
          </a:p>
        </p:txBody>
      </p:sp>
      <p:sp>
        <p:nvSpPr>
          <p:cNvPr id="19"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wall with graffiti&#10;&#10;Description automatically generated">
            <a:extLst>
              <a:ext uri="{FF2B5EF4-FFF2-40B4-BE49-F238E27FC236}">
                <a16:creationId xmlns:a16="http://schemas.microsoft.com/office/drawing/2014/main" id="{78A96B5A-A8B4-D7AE-BEC4-93E6C7564EF8}"/>
              </a:ext>
            </a:extLst>
          </p:cNvPr>
          <p:cNvPicPr>
            <a:picLocks noChangeAspect="1"/>
          </p:cNvPicPr>
          <p:nvPr/>
        </p:nvPicPr>
        <p:blipFill rotWithShape="1">
          <a:blip r:embed="rId2">
            <a:extLst>
              <a:ext uri="{28A0092B-C50C-407E-A947-70E740481C1C}">
                <a14:useLocalDpi xmlns:a14="http://schemas.microsoft.com/office/drawing/2010/main" val="0"/>
              </a:ext>
            </a:extLst>
          </a:blip>
          <a:srcRect l="9633" r="6095" b="-3"/>
          <a:stretch/>
        </p:blipFill>
        <p:spPr>
          <a:xfrm>
            <a:off x="279143" y="299509"/>
            <a:ext cx="5221625" cy="6258983"/>
          </a:xfrm>
          <a:prstGeom prst="rect">
            <a:avLst/>
          </a:prstGeom>
        </p:spPr>
      </p:pic>
      <p:sp>
        <p:nvSpPr>
          <p:cNvPr id="20" name="Content Placeholder 8">
            <a:extLst>
              <a:ext uri="{FF2B5EF4-FFF2-40B4-BE49-F238E27FC236}">
                <a16:creationId xmlns:a16="http://schemas.microsoft.com/office/drawing/2014/main" id="{914BE1CE-8AAA-E010-C168-3BB50ECBA2CC}"/>
              </a:ext>
            </a:extLst>
          </p:cNvPr>
          <p:cNvSpPr>
            <a:spLocks noGrp="1"/>
          </p:cNvSpPr>
          <p:nvPr>
            <p:ph idx="1"/>
          </p:nvPr>
        </p:nvSpPr>
        <p:spPr>
          <a:xfrm>
            <a:off x="6392583" y="2645922"/>
            <a:ext cx="4434721" cy="3710427"/>
          </a:xfrm>
        </p:spPr>
        <p:txBody>
          <a:bodyPr anchor="t">
            <a:normAutofit/>
          </a:bodyPr>
          <a:lstStyle/>
          <a:p>
            <a:pPr marL="0" indent="0">
              <a:buNone/>
            </a:pPr>
            <a:r>
              <a:rPr lang="en-GB" sz="1800" dirty="0">
                <a:solidFill>
                  <a:srgbClr val="000000"/>
                </a:solidFill>
                <a:effectLst/>
                <a:latin typeface="Arial" panose="020B0604020202020204" pitchFamily="34" charset="0"/>
                <a:ea typeface="Calibri" panose="020F0502020204030204" pitchFamily="34" charset="0"/>
              </a:rPr>
              <a:t>Brian Coney is the editor of Irish music and culture magazine The Thin Air and a writer for publications including Pitchfork, Rolling Stone, The Guardian, the Quietus, Bandcamp, VICE and elsewhere. He's also a DJ, promoter, co-founder of the Belfast band Junk Drawer, a freelance PR representative, and the social media manager for Belfast City Council's Belfast Music channels.</a:t>
            </a:r>
            <a:endParaRPr lang="en-GB" sz="1800" dirty="0">
              <a:effectLst/>
              <a:latin typeface="Calibri" panose="020F0502020204030204" pitchFamily="34" charset="0"/>
              <a:ea typeface="Calibri" panose="020F0502020204030204" pitchFamily="34" charset="0"/>
            </a:endParaRPr>
          </a:p>
          <a:p>
            <a:pPr marL="0" indent="0">
              <a:buNone/>
            </a:pPr>
            <a:endParaRPr lang="en-US" sz="1800" dirty="0"/>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173460"/>
      </p:ext>
    </p:extLst>
  </p:cSld>
  <p:clrMapOvr>
    <a:masterClrMapping/>
  </p:clrMapOvr>
</p:sld>
</file>

<file path=ppt/theme/theme1.xml><?xml version="1.0" encoding="utf-8"?>
<a:theme xmlns:a="http://schemas.openxmlformats.org/drawingml/2006/main" name="Gradient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otalTime>209</TotalTime>
  <Words>5357</Words>
  <Application>Microsoft Office PowerPoint</Application>
  <PresentationFormat>Widescreen</PresentationFormat>
  <Paragraphs>100</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-apple-system</vt:lpstr>
      <vt:lpstr>Arial</vt:lpstr>
      <vt:lpstr>Calibri</vt:lpstr>
      <vt:lpstr>Univers</vt:lpstr>
      <vt:lpstr>GradientVTI</vt:lpstr>
      <vt:lpstr>Belfast Region Music Board</vt:lpstr>
      <vt:lpstr>Abbie Triggs - Director of Operations and Business Development On Music Ltd</vt:lpstr>
      <vt:lpstr>Aisling Agnew - Professional Flautist / Concert Manager</vt:lpstr>
      <vt:lpstr>Aisling Agnew - Professional Flautist / Concert Manager</vt:lpstr>
      <vt:lpstr>Anthony Toner - Freelance Singer-Songwriter</vt:lpstr>
      <vt:lpstr>Ben Magee - Director of New Champion Management</vt:lpstr>
      <vt:lpstr>Bethany Simpson - Concerts Manager Belfast Music Society</vt:lpstr>
      <vt:lpstr>Boyd Sleator - Co-Founder of Free the Night, Coordinator of NI Humanists</vt:lpstr>
      <vt:lpstr>Brian Coney - Editor / Writer / Musicians / PR Representation / The Thin Air</vt:lpstr>
      <vt:lpstr>Cheylene Murphy - Freelance Musician</vt:lpstr>
      <vt:lpstr>Claire Kieran - Oifigeach Imeachtaí at An Droichead</vt:lpstr>
      <vt:lpstr>Glenn Millar - Musician, podcast host and author of Made to Parade</vt:lpstr>
      <vt:lpstr>Glenn Millar - Musician, podcast host and author of Made to Parade</vt:lpstr>
      <vt:lpstr>Jenny Kirkwood - Music Therapist, British Association for Music Therapy (BAMT)</vt:lpstr>
      <vt:lpstr>Joe Dougan - Director, TSW Management / The Limelight / Shine / Belsonic</vt:lpstr>
      <vt:lpstr>Joe Dougan - Director, TSW Management / The Limelight / Shine / Belsonic</vt:lpstr>
      <vt:lpstr>John D’arcy - Digital Media Lecturer at Queen’s University Belfast</vt:lpstr>
      <vt:lpstr>Joseph Ricketts - Artist Manager at Nxgen Music Group</vt:lpstr>
      <vt:lpstr>Maurane Ramon - Client and Communications Manager at Thrive</vt:lpstr>
      <vt:lpstr>Miceál Mullen - Communications Officer for European Music Council</vt:lpstr>
      <vt:lpstr>Miceál Mullen - Communications Officer for European Music Council</vt:lpstr>
      <vt:lpstr>Naoise Roo Callan - Festival Development and Coordinator for NI Mental Health Arts Festival</vt:lpstr>
      <vt:lpstr>Paul Connolly - Musician / Workshop Facilitator / Lecturer</vt:lpstr>
      <vt:lpstr>Paula McColl - Creative Producer at Moving on Music</vt:lpstr>
      <vt:lpstr>Rebekah Lutton - Singer-Songwriter</vt:lpstr>
      <vt:lpstr>Ron Stitt – Bb Flute Tutor and Member of Marching band</vt:lpstr>
      <vt:lpstr>Rory McConnell - Editor, Music Arts and Events at BBC Northern Ireland</vt:lpstr>
      <vt:lpstr>Rory McConnell - Editor, Music Arts and Events at BBC Northern Ireland</vt:lpstr>
      <vt:lpstr>Nikki MacRae – Music Lead &amp; UNESCO Focal Point, Co-Founder Soft Gut Song Camp</vt:lpstr>
    </vt:vector>
  </TitlesOfParts>
  <Company>Belfast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Belfast Region Music Board</dc:title>
  <dc:creator>Nikki MacRae</dc:creator>
  <cp:lastModifiedBy>Nikki MacRae</cp:lastModifiedBy>
  <cp:revision>4</cp:revision>
  <dcterms:created xsi:type="dcterms:W3CDTF">2023-09-05T09:16:45Z</dcterms:created>
  <dcterms:modified xsi:type="dcterms:W3CDTF">2024-08-05T09:54:41Z</dcterms:modified>
</cp:coreProperties>
</file>